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23"/>
  </p:notesMasterIdLst>
  <p:sldIdLst>
    <p:sldId id="257" r:id="rId2"/>
    <p:sldId id="287" r:id="rId3"/>
    <p:sldId id="305" r:id="rId4"/>
    <p:sldId id="266" r:id="rId5"/>
    <p:sldId id="308" r:id="rId6"/>
    <p:sldId id="309" r:id="rId7"/>
    <p:sldId id="316" r:id="rId8"/>
    <p:sldId id="292" r:id="rId9"/>
    <p:sldId id="279" r:id="rId10"/>
    <p:sldId id="276" r:id="rId11"/>
    <p:sldId id="281" r:id="rId12"/>
    <p:sldId id="313" r:id="rId13"/>
    <p:sldId id="315" r:id="rId14"/>
    <p:sldId id="314" r:id="rId15"/>
    <p:sldId id="320" r:id="rId16"/>
    <p:sldId id="301" r:id="rId17"/>
    <p:sldId id="317" r:id="rId18"/>
    <p:sldId id="294" r:id="rId19"/>
    <p:sldId id="318" r:id="rId20"/>
    <p:sldId id="275" r:id="rId21"/>
    <p:sldId id="312" r:id="rId2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5184">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234F9D"/>
    <a:srgbClr val="FBC4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45208" autoAdjust="0"/>
  </p:normalViewPr>
  <p:slideViewPr>
    <p:cSldViewPr>
      <p:cViewPr varScale="1">
        <p:scale>
          <a:sx n="111" d="100"/>
          <a:sy n="111" d="100"/>
        </p:scale>
        <p:origin x="1008" y="114"/>
      </p:cViewPr>
      <p:guideLst>
        <p:guide orient="horz" pos="2448"/>
        <p:guide pos="5184"/>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56" y="-10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3177" tIns="46589" rIns="93177" bIns="46589" rtlCol="0"/>
          <a:lstStyle>
            <a:lvl1pPr algn="r">
              <a:defRPr sz="1200"/>
            </a:lvl1pPr>
          </a:lstStyle>
          <a:p>
            <a:fld id="{B3FB6CD2-FB8A-4F8C-B206-B41AB6B9E6FA}" type="datetimeFigureOut">
              <a:rPr lang="en-US" smtClean="0"/>
              <a:pPr/>
              <a:t>8/2/2018</a:t>
            </a:fld>
            <a:endParaRPr lang="sv-SE"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8"/>
            <a:ext cx="2982119" cy="464820"/>
          </a:xfrm>
          <a:prstGeom prst="rect">
            <a:avLst/>
          </a:prstGeom>
        </p:spPr>
        <p:txBody>
          <a:bodyPr vert="horz" lIns="93177" tIns="46589" rIns="93177" bIns="46589" rtlCol="0" anchor="b"/>
          <a:lstStyle>
            <a:lvl1pPr algn="r">
              <a:defRPr sz="1200"/>
            </a:lvl1pPr>
          </a:lstStyle>
          <a:p>
            <a:fld id="{AE8CB218-6248-4E90-A305-D08BD6F16074}" type="slidenum">
              <a:rPr lang="en-US" smtClean="0"/>
              <a:pPr/>
              <a:t>‹#›</a:t>
            </a:fld>
            <a:endParaRPr lang="sv-SE" dirty="0"/>
          </a:p>
        </p:txBody>
      </p:sp>
    </p:spTree>
    <p:extLst>
      <p:ext uri="{BB962C8B-B14F-4D97-AF65-F5344CB8AC3E}">
        <p14:creationId xmlns:p14="http://schemas.microsoft.com/office/powerpoint/2010/main" val="927164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sv-SE" dirty="0"/>
              <a:t>I denna korta presentation vill jag ge er en kort översikt av Lions Clubs International, dess historia och struktur. Jag vill också berätta lite om </a:t>
            </a:r>
            <a:r>
              <a:rPr lang="sv-SE" b="1" dirty="0"/>
              <a:t>dagens lionklubbar och Lions Clubs International.</a:t>
            </a:r>
            <a:r>
              <a:rPr lang="sv-SE" dirty="0"/>
              <a:t>  En del av informationen kanske ni redan känner till. </a:t>
            </a:r>
          </a:p>
          <a:p>
            <a:pPr defTabSz="931774">
              <a:defRPr/>
            </a:pPr>
            <a:endParaRPr lang="sv-SE" dirty="0"/>
          </a:p>
          <a:p>
            <a:pPr defTabSz="931774">
              <a:defRPr/>
            </a:pPr>
            <a:r>
              <a:rPr lang="sv-SE" dirty="0"/>
              <a:t>Men innan jag börjar vill jag tala om att även om detta är mycket kortfattat så har vi en lång historia, och vi genomför många storskaliga välgörenhetsprojekt idag. Så den här presentationen kommer bara att handla om våra höjdpunkter.  För mer information är du välkommen att besöka www.lionsclubs.org.</a:t>
            </a:r>
          </a:p>
          <a:p>
            <a:pPr defTabSz="931774">
              <a:defRPr/>
            </a:pPr>
            <a:endParaRPr lang="sv-SE" dirty="0"/>
          </a:p>
          <a:p>
            <a:pPr defTabSz="931774">
              <a:defRPr/>
            </a:pPr>
            <a:r>
              <a:rPr lang="sv-SE" dirty="0"/>
              <a:t>Ni får gärna avbryta mig om ni har frågor.</a:t>
            </a:r>
          </a:p>
          <a:p>
            <a:endParaRPr lang="sv-SE"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a:t>
            </a:fld>
            <a:endParaRPr lang="sv-SE" dirty="0"/>
          </a:p>
        </p:txBody>
      </p:sp>
    </p:spTree>
    <p:extLst>
      <p:ext uri="{BB962C8B-B14F-4D97-AF65-F5344CB8AC3E}">
        <p14:creationId xmlns:p14="http://schemas.microsoft.com/office/powerpoint/2010/main" val="134384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Ni kanske inte känner till detta, men Lions Clubs International är världens största serviceklubborganisation. Vi består av 1,4 miljoner män och kvinnor i 46 000 lokala lionklubbar i 200+ länder och territorier -- det är fler länder än FN.</a:t>
            </a:r>
          </a:p>
          <a:p>
            <a:endParaRPr lang="sv-SE" dirty="0"/>
          </a:p>
          <a:p>
            <a:r>
              <a:rPr lang="sv-SE" dirty="0"/>
              <a:t>Högst upp till vänster ser ni Lions Clubs Internationals huvudkontor. Huvudkontoret ligger i Oak Brook, utanför Chicago. Här arbetar lite över 300 personer.   Vi har även regionala kontor i Japan, Indien och Korea samt på landsnivå runt om i hela världen.</a:t>
            </a:r>
          </a:p>
          <a:p>
            <a:endParaRPr lang="sv-SE" dirty="0"/>
          </a:p>
          <a:p>
            <a:r>
              <a:rPr lang="sv-SE" dirty="0">
                <a:solidFill>
                  <a:srgbClr val="FF0000"/>
                </a:solidFill>
              </a:rPr>
              <a:t>Längst ned till vänster ser ni Melvin Jones, en affärsman i Chicago, som grundade Lions Clubs International 1917.  Han kände att affärsmän som han själv hade ett ansvar att förbättra tillvaron för utsatta människor i lokalsamhället.</a:t>
            </a:r>
          </a:p>
        </p:txBody>
      </p:sp>
      <p:sp>
        <p:nvSpPr>
          <p:cNvPr id="4" name="Slide Number Placeholder 3"/>
          <p:cNvSpPr>
            <a:spLocks noGrp="1"/>
          </p:cNvSpPr>
          <p:nvPr>
            <p:ph type="sldNum" sz="quarter" idx="10"/>
          </p:nvPr>
        </p:nvSpPr>
        <p:spPr/>
        <p:txBody>
          <a:bodyPr/>
          <a:lstStyle/>
          <a:p>
            <a:fld id="{AE8CB218-6248-4E90-A305-D08BD6F16074}" type="slidenum">
              <a:rPr lang="en-US" smtClean="0"/>
              <a:pPr/>
              <a:t>2</a:t>
            </a:fld>
            <a:endParaRPr lang="sv-SE" dirty="0"/>
          </a:p>
        </p:txBody>
      </p:sp>
    </p:spTree>
    <p:extLst>
      <p:ext uri="{BB962C8B-B14F-4D97-AF65-F5344CB8AC3E}">
        <p14:creationId xmlns:p14="http://schemas.microsoft.com/office/powerpoint/2010/main" val="3422732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Ni kanske inte känner till detta, men Lions Clubs International är världens största serviceklubborganisation. Vi består av 1,4 miljoner män och kvinnor i 46 000 lokala lionklubbar i 200+ länder och territorier -- det är fler länder än FN.</a:t>
            </a:r>
          </a:p>
          <a:p>
            <a:endParaRPr lang="sv-SE" dirty="0"/>
          </a:p>
          <a:p>
            <a:r>
              <a:rPr lang="sv-SE" dirty="0"/>
              <a:t>Högst upp till vänster ser ni Lions Clubs Internationals huvudkontor. Huvudkontoret ligger i Oak Brook, utanför Chicago. Här arbetar lite över 300 personer.  Vi har även regionala kontor i Japan, Indien och Korea samt på landsnivå runt om i hela världen.</a:t>
            </a:r>
          </a:p>
          <a:p>
            <a:endParaRPr lang="sv-SE" dirty="0"/>
          </a:p>
          <a:p>
            <a:r>
              <a:rPr lang="sv-SE" dirty="0">
                <a:solidFill>
                  <a:srgbClr val="FF0000"/>
                </a:solidFill>
              </a:rPr>
              <a:t>Längst ned till vänster ser ni Melvin Jones, en affärsman i Chicago, som grundade Lions Clubs International 1917.  Han kände att affärsmän som han själv hade ett ansvar att förbättra tillvaron för utsatta människor i lokalsamhället.</a:t>
            </a:r>
          </a:p>
        </p:txBody>
      </p:sp>
      <p:sp>
        <p:nvSpPr>
          <p:cNvPr id="4" name="Slide Number Placeholder 3"/>
          <p:cNvSpPr>
            <a:spLocks noGrp="1"/>
          </p:cNvSpPr>
          <p:nvPr>
            <p:ph type="sldNum" sz="quarter" idx="10"/>
          </p:nvPr>
        </p:nvSpPr>
        <p:spPr/>
        <p:txBody>
          <a:bodyPr/>
          <a:lstStyle/>
          <a:p>
            <a:fld id="{AE8CB218-6248-4E90-A305-D08BD6F16074}" type="slidenum">
              <a:rPr lang="en-US" smtClean="0"/>
              <a:pPr/>
              <a:t>3</a:t>
            </a:fld>
            <a:endParaRPr lang="sv-SE" dirty="0"/>
          </a:p>
        </p:txBody>
      </p:sp>
    </p:spTree>
    <p:extLst>
      <p:ext uri="{BB962C8B-B14F-4D97-AF65-F5344CB8AC3E}">
        <p14:creationId xmlns:p14="http://schemas.microsoft.com/office/powerpoint/2010/main" val="3422732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dirty="0">
                <a:solidFill>
                  <a:srgbClr val="FF0000"/>
                </a:solidFill>
              </a:rPr>
              <a:t>(ANIMATION: VARJE MENING VISAS GENOM ETT MUSKLICK)</a:t>
            </a:r>
          </a:p>
          <a:p>
            <a:pPr marL="172209" indent="-172209">
              <a:buFont typeface="Arial" pitchFamily="34" charset="0"/>
              <a:buChar char="•"/>
            </a:pPr>
            <a:endParaRPr lang="sv-SE" dirty="0"/>
          </a:p>
          <a:p>
            <a:r>
              <a:rPr lang="sv-SE" dirty="0"/>
              <a:t>Detta är vår uppgift, vår vision och våra syften. Jag tror vi alla strävar efter detta...att göra vårt bästa för att tillgodose behoven hos människor i nöd, oavsett var behoven finns.</a:t>
            </a:r>
          </a:p>
          <a:p>
            <a:pPr marL="172209" indent="-172209">
              <a:buFont typeface="Arial" pitchFamily="34" charset="0"/>
              <a:buChar char="•"/>
            </a:pPr>
            <a:endParaRPr lang="sv-SE" dirty="0"/>
          </a:p>
          <a:p>
            <a:r>
              <a:rPr lang="sv-SE" dirty="0"/>
              <a:t>Jag vill påpeka att de tre sista punkterna under våra syften är tidlösa och behövs i de flesta samhällen - </a:t>
            </a:r>
          </a:p>
          <a:p>
            <a:endParaRPr lang="sv-SE" dirty="0"/>
          </a:p>
          <a:p>
            <a:pPr marL="171450" indent="-171450">
              <a:buFont typeface="Arial" pitchFamily="34" charset="0"/>
              <a:buChar char="•"/>
            </a:pPr>
            <a:r>
              <a:rPr lang="sv-SE" dirty="0"/>
              <a:t>att skapa vänskapsband och förståelse, </a:t>
            </a:r>
          </a:p>
          <a:p>
            <a:pPr marL="171450" indent="-171450">
              <a:buFont typeface="Arial" pitchFamily="34" charset="0"/>
              <a:buChar char="•"/>
            </a:pPr>
            <a:r>
              <a:rPr lang="sv-SE" dirty="0"/>
              <a:t>att utgöra ett forum för samhällsfrågor utan att involvera oss i partipolitik, </a:t>
            </a:r>
          </a:p>
          <a:p>
            <a:pPr marL="171450" indent="-171450">
              <a:buFont typeface="Arial" pitchFamily="34" charset="0"/>
              <a:buChar char="•"/>
            </a:pPr>
            <a:r>
              <a:rPr lang="sv-SE" dirty="0"/>
              <a:t>och att hjälpa våra samhällen utan personlig vinning.</a:t>
            </a:r>
          </a:p>
          <a:p>
            <a:endParaRPr lang="sv-SE" dirty="0"/>
          </a:p>
          <a:p>
            <a:r>
              <a:rPr lang="sv-SE" dirty="0"/>
              <a:t>Detta är utmärkta principer att försöka leva upp till.  Håller ni inte med?</a:t>
            </a:r>
          </a:p>
        </p:txBody>
      </p:sp>
      <p:sp>
        <p:nvSpPr>
          <p:cNvPr id="4" name="Slide Number Placeholder 3"/>
          <p:cNvSpPr>
            <a:spLocks noGrp="1"/>
          </p:cNvSpPr>
          <p:nvPr>
            <p:ph type="sldNum" sz="quarter" idx="10"/>
          </p:nvPr>
        </p:nvSpPr>
        <p:spPr/>
        <p:txBody>
          <a:bodyPr/>
          <a:lstStyle/>
          <a:p>
            <a:fld id="{AE8CB218-6248-4E90-A305-D08BD6F16074}" type="slidenum">
              <a:rPr lang="en-US" smtClean="0">
                <a:solidFill>
                  <a:prstClr val="black"/>
                </a:solidFill>
              </a:rPr>
              <a:pPr/>
              <a:t>4</a:t>
            </a:fld>
            <a:endParaRPr lang="sv-SE" dirty="0">
              <a:solidFill>
                <a:prstClr val="black"/>
              </a:solidFill>
            </a:endParaRPr>
          </a:p>
        </p:txBody>
      </p:sp>
    </p:spTree>
    <p:extLst>
      <p:ext uri="{BB962C8B-B14F-4D97-AF65-F5344CB8AC3E}">
        <p14:creationId xmlns:p14="http://schemas.microsoft.com/office/powerpoint/2010/main" val="1594069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dirty="0">
                <a:solidFill>
                  <a:srgbClr val="FF0000"/>
                </a:solidFill>
              </a:rPr>
              <a:t>(ANIMATION: VARJE MENING VISAS GENOM ETT MUSKLICK)</a:t>
            </a:r>
          </a:p>
          <a:p>
            <a:pPr marL="172209" indent="-172209">
              <a:buFont typeface="Arial" pitchFamily="34" charset="0"/>
              <a:buChar char="•"/>
            </a:pPr>
            <a:endParaRPr lang="sv-SE" dirty="0"/>
          </a:p>
          <a:p>
            <a:r>
              <a:rPr lang="sv-SE" dirty="0"/>
              <a:t>Detta är vår uppgift, vår vision och våra syften. Jag tror vi alla strävar efter detta...att göra vårt bästa för att tillgodose behoven hos människor i nöd, oavsett var behoven finns.</a:t>
            </a:r>
          </a:p>
          <a:p>
            <a:pPr marL="172209" indent="-172209">
              <a:buFont typeface="Arial" pitchFamily="34" charset="0"/>
              <a:buChar char="•"/>
            </a:pPr>
            <a:endParaRPr lang="sv-SE" dirty="0"/>
          </a:p>
          <a:p>
            <a:r>
              <a:rPr lang="sv-SE" dirty="0"/>
              <a:t>Jag vill påpeka att de tre sista punkterna under våra syften är tidlösa och behövs i de flesta samhällen - </a:t>
            </a:r>
          </a:p>
          <a:p>
            <a:endParaRPr lang="sv-SE" dirty="0"/>
          </a:p>
          <a:p>
            <a:pPr marL="171450" indent="-171450">
              <a:buFont typeface="Arial" pitchFamily="34" charset="0"/>
              <a:buChar char="•"/>
            </a:pPr>
            <a:r>
              <a:rPr lang="sv-SE" dirty="0"/>
              <a:t>att skapa vänskapsband och förståelse, </a:t>
            </a:r>
          </a:p>
          <a:p>
            <a:pPr marL="171450" indent="-171450">
              <a:buFont typeface="Arial" pitchFamily="34" charset="0"/>
              <a:buChar char="•"/>
            </a:pPr>
            <a:r>
              <a:rPr lang="sv-SE" dirty="0"/>
              <a:t>att utgöra ett forum för samhällsfrågor utan att involvera oss i partipolitik, </a:t>
            </a:r>
          </a:p>
          <a:p>
            <a:pPr marL="171450" indent="-171450">
              <a:buFont typeface="Arial" pitchFamily="34" charset="0"/>
              <a:buChar char="•"/>
            </a:pPr>
            <a:r>
              <a:rPr lang="sv-SE" dirty="0"/>
              <a:t>och att hjälpa våra samhällen utan personlig vinning.</a:t>
            </a:r>
          </a:p>
          <a:p>
            <a:endParaRPr lang="sv-SE" dirty="0"/>
          </a:p>
          <a:p>
            <a:r>
              <a:rPr lang="sv-SE" dirty="0"/>
              <a:t>Detta är utmärkta principer att försöka leva upp till.  Håller ni inte med?</a:t>
            </a:r>
          </a:p>
        </p:txBody>
      </p:sp>
      <p:sp>
        <p:nvSpPr>
          <p:cNvPr id="4" name="Slide Number Placeholder 3"/>
          <p:cNvSpPr>
            <a:spLocks noGrp="1"/>
          </p:cNvSpPr>
          <p:nvPr>
            <p:ph type="sldNum" sz="quarter" idx="10"/>
          </p:nvPr>
        </p:nvSpPr>
        <p:spPr/>
        <p:txBody>
          <a:bodyPr/>
          <a:lstStyle/>
          <a:p>
            <a:fld id="{AE8CB218-6248-4E90-A305-D08BD6F16074}" type="slidenum">
              <a:rPr lang="en-US" smtClean="0">
                <a:solidFill>
                  <a:prstClr val="black"/>
                </a:solidFill>
              </a:rPr>
              <a:pPr/>
              <a:t>5</a:t>
            </a:fld>
            <a:endParaRPr lang="sv-SE" dirty="0">
              <a:solidFill>
                <a:prstClr val="black"/>
              </a:solidFill>
            </a:endParaRPr>
          </a:p>
        </p:txBody>
      </p:sp>
    </p:spTree>
    <p:extLst>
      <p:ext uri="{BB962C8B-B14F-4D97-AF65-F5344CB8AC3E}">
        <p14:creationId xmlns:p14="http://schemas.microsoft.com/office/powerpoint/2010/main" val="1594069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Syftena är ord på papper och vi strävar efter att leva upp till dem varje dag.  De är viktiga och de är även våra vägledande värderingar. Dessa värden är trots allt vilka vi är.</a:t>
            </a:r>
          </a:p>
          <a:p>
            <a:endParaRPr lang="sv-SE" dirty="0"/>
          </a:p>
          <a:p>
            <a:r>
              <a:rPr lang="sv-SE" dirty="0"/>
              <a:t>Inledningsvis var det ett citat från vår grundare Melvin Jones: "Du kommer inte särskilt långt förrän du börjar göra något för andra."</a:t>
            </a:r>
          </a:p>
          <a:p>
            <a:endParaRPr lang="sv-SE" dirty="0"/>
          </a:p>
          <a:p>
            <a:r>
              <a:rPr lang="sv-SE" dirty="0"/>
              <a:t>Det uttalandet formade oss och ligger som grund för allt det andra, till exempel vårt motto "Vi hjälper".</a:t>
            </a:r>
          </a:p>
          <a:p>
            <a:endParaRPr lang="sv-SE" dirty="0"/>
          </a:p>
          <a:p>
            <a:r>
              <a:rPr lang="sv-SE" dirty="0"/>
              <a:t>Vi tror att utmaningarna i samhället kan lösas på bästa sätt när omsorgsfulla människor utför gemensamma frivilliginsatser.</a:t>
            </a:r>
          </a:p>
          <a:p>
            <a:endParaRPr lang="sv-SE" dirty="0"/>
          </a:p>
          <a:p>
            <a:r>
              <a:rPr lang="sv-SE" dirty="0"/>
              <a:t>Vi tror att människorna i samhället vet hur problem ska tas itu med och känner till de lokala behoven. Svaren finner vi inte i New York, eller London, eller någon annanstans. De finns här, och inom dig. Det är </a:t>
            </a:r>
            <a:r>
              <a:rPr lang="sv-SE" u="sng" dirty="0"/>
              <a:t>klubben som bestämmer</a:t>
            </a:r>
            <a:r>
              <a:rPr lang="sv-SE" dirty="0"/>
              <a:t> hur den kan hjälpa samhället.</a:t>
            </a:r>
          </a:p>
          <a:p>
            <a:endParaRPr lang="sv-SE"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6</a:t>
            </a:fld>
            <a:endParaRPr lang="sv-SE" dirty="0"/>
          </a:p>
        </p:txBody>
      </p:sp>
    </p:spTree>
    <p:extLst>
      <p:ext uri="{BB962C8B-B14F-4D97-AF65-F5344CB8AC3E}">
        <p14:creationId xmlns:p14="http://schemas.microsoft.com/office/powerpoint/2010/main" val="306783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dirty="0">
                <a:solidFill>
                  <a:srgbClr val="FF0000"/>
                </a:solidFill>
              </a:rPr>
              <a:t>(ANIMATION - DE 3 PUNKTERNA VISAS SEPARAT, EN I TAGET, NÄR DU KLICKAR.)</a:t>
            </a:r>
          </a:p>
          <a:p>
            <a:endParaRPr lang="sv-SE" dirty="0"/>
          </a:p>
          <a:p>
            <a:r>
              <a:rPr lang="sv-SE" dirty="0"/>
              <a:t>En sista bild under den här delen....du kanske undrar hur vi håller kontakten med 46 000 klubbar? Det måste resultera i höga telefonräkningar...  </a:t>
            </a:r>
          </a:p>
          <a:p>
            <a:endParaRPr lang="sv-SE" dirty="0">
              <a:solidFill>
                <a:srgbClr val="FF0000"/>
              </a:solidFill>
            </a:endParaRPr>
          </a:p>
          <a:p>
            <a:r>
              <a:rPr lang="sv-SE" dirty="0">
                <a:solidFill>
                  <a:srgbClr val="FF0000"/>
                </a:solidFill>
              </a:rPr>
              <a:t>(PAUS) </a:t>
            </a:r>
          </a:p>
          <a:p>
            <a:endParaRPr lang="sv-SE" dirty="0">
              <a:solidFill>
                <a:srgbClr val="FF0000"/>
              </a:solidFill>
            </a:endParaRPr>
          </a:p>
          <a:p>
            <a:r>
              <a:rPr lang="sv-SE" dirty="0"/>
              <a:t>Allvarligt talat, vi har aldrig haft möjlighet att kommunicera med lionmedlemmarna runt om i världen på det sätt vi gör idag, detta tack vare kommunikationsrevolutionen.</a:t>
            </a:r>
          </a:p>
          <a:p>
            <a:endParaRPr lang="sv-SE" dirty="0"/>
          </a:p>
          <a:p>
            <a:r>
              <a:rPr lang="sv-SE" dirty="0"/>
              <a:t>Vi bloggar, skriver inlägg och twittrar på nya sätt, precis som ni. Tidningen LION kommer troligtvis att vara vår grund under åren framöver, men leta gärna reda på oss på Facebook, Twitter och YouTube.</a:t>
            </a:r>
          </a:p>
          <a:p>
            <a:endParaRPr lang="sv-SE" dirty="0"/>
          </a:p>
          <a:p>
            <a:r>
              <a:rPr lang="sv-SE" dirty="0"/>
              <a:t>Och snart kommer även Lions mobilapp.</a:t>
            </a:r>
          </a:p>
          <a:p>
            <a:endParaRPr lang="sv-SE" i="1" dirty="0"/>
          </a:p>
        </p:txBody>
      </p:sp>
      <p:sp>
        <p:nvSpPr>
          <p:cNvPr id="4" name="Slide Number Placeholder 3"/>
          <p:cNvSpPr>
            <a:spLocks noGrp="1"/>
          </p:cNvSpPr>
          <p:nvPr>
            <p:ph type="sldNum" sz="quarter" idx="10"/>
          </p:nvPr>
        </p:nvSpPr>
        <p:spPr/>
        <p:txBody>
          <a:bodyPr/>
          <a:lstStyle/>
          <a:p>
            <a:fld id="{AE8CB218-6248-4E90-A305-D08BD6F16074}" type="slidenum">
              <a:rPr lang="en-US" smtClean="0">
                <a:solidFill>
                  <a:prstClr val="black"/>
                </a:solidFill>
              </a:rPr>
              <a:pPr/>
              <a:t>8</a:t>
            </a:fld>
            <a:endParaRPr lang="sv-SE" dirty="0">
              <a:solidFill>
                <a:prstClr val="black"/>
              </a:solidFill>
            </a:endParaRPr>
          </a:p>
        </p:txBody>
      </p:sp>
    </p:spTree>
    <p:extLst>
      <p:ext uri="{BB962C8B-B14F-4D97-AF65-F5344CB8AC3E}">
        <p14:creationId xmlns:p14="http://schemas.microsoft.com/office/powerpoint/2010/main" val="123054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8814" y="4415791"/>
            <a:ext cx="5984185" cy="4183380"/>
          </a:xfrm>
        </p:spPr>
        <p:txBody>
          <a:bodyPr>
            <a:normAutofit/>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AE8CB218-6248-4E90-A305-D08BD6F16074}" type="slidenum">
              <a:rPr lang="en-US" smtClean="0">
                <a:solidFill>
                  <a:prstClr val="black"/>
                </a:solidFill>
              </a:rPr>
              <a:pPr/>
              <a:t>9</a:t>
            </a:fld>
            <a:endParaRPr lang="sv-SE" dirty="0">
              <a:solidFill>
                <a:prstClr val="black"/>
              </a:solidFill>
            </a:endParaRPr>
          </a:p>
        </p:txBody>
      </p:sp>
      <p:sp>
        <p:nvSpPr>
          <p:cNvPr id="6" name="TextBox 5"/>
          <p:cNvSpPr txBox="1"/>
          <p:nvPr/>
        </p:nvSpPr>
        <p:spPr>
          <a:xfrm>
            <a:off x="448814" y="4571396"/>
            <a:ext cx="6058988" cy="2123658"/>
          </a:xfrm>
          <a:prstGeom prst="rect">
            <a:avLst/>
          </a:prstGeom>
          <a:noFill/>
        </p:spPr>
        <p:txBody>
          <a:bodyPr wrap="square" rtlCol="0">
            <a:spAutoFit/>
          </a:bodyPr>
          <a:lstStyle/>
          <a:p>
            <a:r>
              <a:rPr lang="sv-SE" sz="1200" dirty="0"/>
              <a:t>Nu har vi pratat tillräckligt om vår struktur. Som vi alla känner till är det bästa sättet att mäta en organisations värde, och värdet för er om ni väljer att vara en del av organisationen, att ta reda på </a:t>
            </a:r>
            <a:r>
              <a:rPr lang="sv-SE" sz="1200" i="1" dirty="0"/>
              <a:t>vad vi gör för att hjälpa andra.</a:t>
            </a:r>
            <a:r>
              <a:rPr lang="sv-SE" sz="1200" dirty="0"/>
              <a:t> </a:t>
            </a:r>
          </a:p>
          <a:p>
            <a:endParaRPr lang="sv-SE" sz="1200" dirty="0"/>
          </a:p>
          <a:p>
            <a:r>
              <a:rPr lang="sv-SE" sz="1200" dirty="0"/>
              <a:t>Är vi effektiva och gör vi någon skillnad? Hur skulle mitt samhälle och världen se ut utan vår typ av grupp?</a:t>
            </a:r>
          </a:p>
          <a:p>
            <a:endParaRPr lang="sv-SE" sz="1200" dirty="0"/>
          </a:p>
          <a:p>
            <a:r>
              <a:rPr lang="sv-SE" sz="1200" dirty="0"/>
              <a:t>Detta avgör ni bäst, såklart. Men jag vill visa er omfattningen av våra humanitära insatser i dagsläget. Jag tror att ni kommer att bli imponerade.</a:t>
            </a:r>
          </a:p>
          <a:p>
            <a:endParaRPr lang="sv-SE" sz="1200" dirty="0"/>
          </a:p>
          <a:p>
            <a:r>
              <a:rPr lang="sv-SE" sz="1200" dirty="0"/>
              <a:t>Insatserna har utvecklats mer än du tror - det är ett som är säkert. Då ska vi se...</a:t>
            </a:r>
          </a:p>
        </p:txBody>
      </p:sp>
    </p:spTree>
    <p:extLst>
      <p:ext uri="{BB962C8B-B14F-4D97-AF65-F5344CB8AC3E}">
        <p14:creationId xmlns:p14="http://schemas.microsoft.com/office/powerpoint/2010/main" val="2643026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Ni känner till att ett av Lions åtaganden är syn.  Vad ni kanske inte känner till är att detta åtagande dateras ända tillbaka till 1925, när de blindas och dövas förespråkare, Helen Keller, talade vid den internationella kongressen i Cedar Point, Ohio.</a:t>
            </a:r>
          </a:p>
          <a:p>
            <a:endParaRPr lang="sv-SE" dirty="0"/>
          </a:p>
          <a:p>
            <a:r>
              <a:rPr lang="sv-SE" dirty="0"/>
              <a:t>Hon uppmanade Lions medlemmar att bli "de blindas riddare i kampen mot mörkret."</a:t>
            </a:r>
          </a:p>
          <a:p>
            <a:endParaRPr lang="sv-SE" dirty="0"/>
          </a:p>
          <a:p>
            <a:r>
              <a:rPr lang="sv-SE" dirty="0"/>
              <a:t>Sedan 1990 har vi genomfört programmet SightFirst för att erövra blindhet som kan förebyggas, denna typ av blindhet mörklägger fortfarande livet för 40 miljoner människor runt om i världen. Och då har jag inte inkluderat de 350 miljoner som är svårt synskadade.</a:t>
            </a:r>
          </a:p>
          <a:p>
            <a:endParaRPr lang="sv-SE" dirty="0"/>
          </a:p>
          <a:p>
            <a:r>
              <a:rPr lang="sv-SE" dirty="0"/>
              <a:t>Detta arbete är enormt viktigt eftersom 70 % av alla fall av blindhet i världen går att förebygga helt, till den låga kostnaden av bara några dollar per år.</a:t>
            </a:r>
          </a:p>
          <a:p>
            <a:endParaRPr lang="sv-SE" dirty="0"/>
          </a:p>
          <a:p>
            <a:r>
              <a:rPr lang="sv-SE" dirty="0"/>
              <a:t>Detta är bara våra synprogram på den regionala och internationella nivån. Lika viktigt är arbetet med att bevara syn och hjälpa synskadade människor i våra lokalsamhällen.</a:t>
            </a:r>
          </a:p>
          <a:p>
            <a:endParaRPr lang="sv-SE" dirty="0"/>
          </a:p>
          <a:p>
            <a:endParaRPr lang="sv-SE"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10</a:t>
            </a:fld>
            <a:endParaRPr lang="sv-SE" dirty="0"/>
          </a:p>
        </p:txBody>
      </p:sp>
    </p:spTree>
    <p:extLst>
      <p:ext uri="{BB962C8B-B14F-4D97-AF65-F5344CB8AC3E}">
        <p14:creationId xmlns:p14="http://schemas.microsoft.com/office/powerpoint/2010/main" val="146903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Syn är som sagt inte vår enda uppgift.  Ungdomsutveckling och utbildning ligger också högt på listan. Så även program som lindrar hungersnöd och, sedan 1978, miljövård. 2011 planterade vi 16 miljoner träd under ett särskilt program, och våra klubbar planterar årligen nästan 3 miljoner träd runt om i världen.</a:t>
            </a:r>
          </a:p>
          <a:p>
            <a:endParaRPr lang="sv-SE" dirty="0"/>
          </a:p>
          <a:p>
            <a:r>
              <a:rPr lang="sv-SE" dirty="0"/>
              <a:t>Sedan 2010 har vi genomfört fyra globala serviceprojekt. Engagera ungdomar, Syn till alla, Lindra hungersnöd och Skydda vår miljö. Dessa kampanjer genomförs av klubbarna och baseras på behoven i det lokala samhället, kampanjerna hjälper över 8 miljoner människor varje år.</a:t>
            </a:r>
          </a:p>
          <a:p>
            <a:endParaRPr lang="sv-SE" dirty="0"/>
          </a:p>
          <a:p>
            <a:r>
              <a:rPr lang="sv-SE" dirty="0"/>
              <a:t>Klubbarna har friheten att delta i en, ingen eller </a:t>
            </a:r>
            <a:r>
              <a:rPr lang="sv-SE" i="1" dirty="0"/>
              <a:t>alla</a:t>
            </a:r>
            <a:r>
              <a:rPr lang="sv-SE" dirty="0"/>
              <a:t> kampanjer - det är trots allt upp till klubbarna att avgöra hur de på bästa sätt kan hjälpa sitt samhälle och vad som intresserar klubbens medlemmar.</a:t>
            </a:r>
          </a:p>
          <a:p>
            <a:endParaRPr lang="sv-SE" dirty="0"/>
          </a:p>
          <a:p>
            <a:r>
              <a:rPr lang="sv-SE" dirty="0"/>
              <a:t>Som jag nämnde, samlar nätverket av lionklubbar i genomsnitt in USD 750 miljoner varje år, till lokala ändamål. Pengarna stannar lokalt och klubben bestämmer hur de ska investeras i humanitära behov.</a:t>
            </a:r>
          </a:p>
          <a:p>
            <a:endParaRPr lang="sv-SE" dirty="0"/>
          </a:p>
          <a:p>
            <a:r>
              <a:rPr lang="sv-SE" dirty="0"/>
              <a:t>Slutligen, katastrofhjälp är något som vi bryr oss mycket om, detta område får stort stöd av vår stiftelse - Lions Clubs International Foundation.</a:t>
            </a:r>
          </a:p>
        </p:txBody>
      </p:sp>
      <p:sp>
        <p:nvSpPr>
          <p:cNvPr id="4" name="Slide Number Placeholder 3"/>
          <p:cNvSpPr>
            <a:spLocks noGrp="1"/>
          </p:cNvSpPr>
          <p:nvPr>
            <p:ph type="sldNum" sz="quarter" idx="10"/>
          </p:nvPr>
        </p:nvSpPr>
        <p:spPr/>
        <p:txBody>
          <a:bodyPr/>
          <a:lstStyle/>
          <a:p>
            <a:fld id="{AE8CB218-6248-4E90-A305-D08BD6F16074}" type="slidenum">
              <a:rPr lang="en-US" smtClean="0"/>
              <a:pPr/>
              <a:t>11</a:t>
            </a:fld>
            <a:endParaRPr lang="sv-SE" dirty="0"/>
          </a:p>
        </p:txBody>
      </p:sp>
    </p:spTree>
    <p:extLst>
      <p:ext uri="{BB962C8B-B14F-4D97-AF65-F5344CB8AC3E}">
        <p14:creationId xmlns:p14="http://schemas.microsoft.com/office/powerpoint/2010/main" val="3326998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Syn är som sagt inte vår enda uppgift.  Ungdomsutveckling och utbildning ligger också högt på listan. Så även program som lindrar hungersnöd och, sedan 1978, miljövård. 2011 planterade vi 16 miljoner träd under ett särskilt program, och våra klubbar planterar årligen nästan 3 miljoner träd runt om i världen.</a:t>
            </a:r>
          </a:p>
          <a:p>
            <a:endParaRPr lang="sv-SE" dirty="0"/>
          </a:p>
          <a:p>
            <a:r>
              <a:rPr lang="sv-SE" dirty="0"/>
              <a:t>Sedan 2010 har vi genomfört fyra globala serviceprojekt. Engagera ungdomar, Syn till alla, Lindra hungersnöd och Skydda vår miljö. Dessa kampanjer genomförs av klubbarna och baseras på behoven i det lokala samhället, kampanjerna hjälper över 8 miljoner människor varje år.</a:t>
            </a:r>
          </a:p>
          <a:p>
            <a:endParaRPr lang="sv-SE" dirty="0"/>
          </a:p>
          <a:p>
            <a:r>
              <a:rPr lang="sv-SE" dirty="0"/>
              <a:t>Klubbarna har friheten att delta i en, ingen eller </a:t>
            </a:r>
            <a:r>
              <a:rPr lang="sv-SE" i="1" dirty="0"/>
              <a:t>alla</a:t>
            </a:r>
            <a:r>
              <a:rPr lang="sv-SE" dirty="0"/>
              <a:t> kampanjer - det är trots allt upp till klubbarna att avgöra hur de på bästa sätt kan hjälpa sitt samhälle och vad som intresserar klubbens medlemmar.</a:t>
            </a:r>
          </a:p>
          <a:p>
            <a:endParaRPr lang="sv-SE" dirty="0"/>
          </a:p>
          <a:p>
            <a:r>
              <a:rPr lang="sv-SE" dirty="0"/>
              <a:t>Som jag nämnde, samlar nätverket av lionklubbar i genomsnitt in USD 750 miljoner varje år, till lokala ändamål. Pengarna stannar lokalt och klubben bestämmer hur de ska investeras i humanitära behov.</a:t>
            </a:r>
          </a:p>
          <a:p>
            <a:endParaRPr lang="sv-SE" dirty="0"/>
          </a:p>
          <a:p>
            <a:r>
              <a:rPr lang="sv-SE" dirty="0"/>
              <a:t>Slutligen, katastrofhjälp är något som vi bryr oss mycket om, detta område får stort stöd av vår stiftelse - Lions Clubs International Foundation.</a:t>
            </a:r>
          </a:p>
        </p:txBody>
      </p:sp>
      <p:sp>
        <p:nvSpPr>
          <p:cNvPr id="4" name="Slide Number Placeholder 3"/>
          <p:cNvSpPr>
            <a:spLocks noGrp="1"/>
          </p:cNvSpPr>
          <p:nvPr>
            <p:ph type="sldNum" sz="quarter" idx="10"/>
          </p:nvPr>
        </p:nvSpPr>
        <p:spPr/>
        <p:txBody>
          <a:bodyPr/>
          <a:lstStyle/>
          <a:p>
            <a:fld id="{AE8CB218-6248-4E90-A305-D08BD6F16074}" type="slidenum">
              <a:rPr lang="en-US" smtClean="0"/>
              <a:pPr/>
              <a:t>12</a:t>
            </a:fld>
            <a:endParaRPr lang="sv-SE" dirty="0"/>
          </a:p>
        </p:txBody>
      </p:sp>
    </p:spTree>
    <p:extLst>
      <p:ext uri="{BB962C8B-B14F-4D97-AF65-F5344CB8AC3E}">
        <p14:creationId xmlns:p14="http://schemas.microsoft.com/office/powerpoint/2010/main" val="3326998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14</a:t>
            </a:fld>
            <a:endParaRPr lang="sv-SE" dirty="0"/>
          </a:p>
        </p:txBody>
      </p:sp>
    </p:spTree>
    <p:extLst>
      <p:ext uri="{BB962C8B-B14F-4D97-AF65-F5344CB8AC3E}">
        <p14:creationId xmlns:p14="http://schemas.microsoft.com/office/powerpoint/2010/main" val="3912389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16</a:t>
            </a:fld>
            <a:endParaRPr lang="sv-SE" dirty="0"/>
          </a:p>
        </p:txBody>
      </p:sp>
    </p:spTree>
    <p:extLst>
      <p:ext uri="{BB962C8B-B14F-4D97-AF65-F5344CB8AC3E}">
        <p14:creationId xmlns:p14="http://schemas.microsoft.com/office/powerpoint/2010/main" val="4259460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Vi har många samarbeten, men dessa är de mest globala.</a:t>
            </a:r>
          </a:p>
          <a:p>
            <a:endParaRPr lang="sv-SE" dirty="0"/>
          </a:p>
          <a:p>
            <a:r>
              <a:rPr lang="sv-SE" dirty="0"/>
              <a:t>Vi är mest stolta över att vi ombads hjälpa till att utveckla avsnittet om icke-statliga organisationer i FN:s deklaration 1947.  I dag är vi medlemmar i FN:s ekonomiska och sociala råd.</a:t>
            </a:r>
          </a:p>
          <a:p>
            <a:endParaRPr lang="sv-SE" baseline="0" dirty="0"/>
          </a:p>
          <a:p>
            <a:r>
              <a:rPr lang="sv-SE" dirty="0"/>
              <a:t>Andra organisationer som vi har samarbetat med under många år inkluderar världshälsoorganisationen, Special Olympics, Carter Center (USA:s tidigare president Jimmy Carter är vår mest kända medlem) och statliga myndigheter, för att nämna några.</a:t>
            </a:r>
          </a:p>
          <a:p>
            <a:endParaRPr lang="sv-SE" baseline="0" dirty="0"/>
          </a:p>
          <a:p>
            <a:endParaRPr lang="sv-SE" dirty="0"/>
          </a:p>
        </p:txBody>
      </p:sp>
      <p:sp>
        <p:nvSpPr>
          <p:cNvPr id="4" name="Slide Number Placeholder 3"/>
          <p:cNvSpPr>
            <a:spLocks noGrp="1"/>
          </p:cNvSpPr>
          <p:nvPr>
            <p:ph type="sldNum" sz="quarter" idx="10"/>
          </p:nvPr>
        </p:nvSpPr>
        <p:spPr/>
        <p:txBody>
          <a:bodyPr/>
          <a:lstStyle/>
          <a:p>
            <a:fld id="{AE8CB218-6248-4E90-A305-D08BD6F16074}" type="slidenum">
              <a:rPr lang="en-US" smtClean="0"/>
              <a:pPr/>
              <a:t>18</a:t>
            </a:fld>
            <a:endParaRPr lang="sv-SE" dirty="0"/>
          </a:p>
        </p:txBody>
      </p:sp>
    </p:spTree>
    <p:extLst>
      <p:ext uri="{BB962C8B-B14F-4D97-AF65-F5344CB8AC3E}">
        <p14:creationId xmlns:p14="http://schemas.microsoft.com/office/powerpoint/2010/main" val="3235214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solidFill>
                  <a:srgbClr val="FF0000"/>
                </a:solidFill>
              </a:rPr>
              <a:t>(SAMMANFATTA VIKTIGA PUNKTER.)</a:t>
            </a:r>
          </a:p>
          <a:p>
            <a:endParaRPr lang="sv-SE" dirty="0">
              <a:solidFill>
                <a:srgbClr val="FF0000"/>
              </a:solidFill>
            </a:endParaRPr>
          </a:p>
          <a:p>
            <a:r>
              <a:rPr dirty="0"/>
              <a:t/>
            </a:r>
            <a:br>
              <a:rPr dirty="0"/>
            </a:br>
            <a:r>
              <a:rPr lang="sv-SE" dirty="0">
                <a:solidFill>
                  <a:srgbClr val="FF0000"/>
                </a:solidFill>
              </a:rPr>
              <a:t>(TACKA PUBLIKEN, FÖR BÅDE DERAS DELTAGANDE OCH FÖR ATT DE TOG SIG TID.)</a:t>
            </a:r>
          </a:p>
          <a:p>
            <a:endParaRPr lang="sv-SE" dirty="0">
              <a:solidFill>
                <a:srgbClr val="FF0000"/>
              </a:solidFill>
            </a:endParaRPr>
          </a:p>
          <a:p>
            <a:endParaRPr lang="sv-SE" dirty="0">
              <a:solidFill>
                <a:srgbClr val="FF0000"/>
              </a:solidFill>
            </a:endParaRPr>
          </a:p>
          <a:p>
            <a:r>
              <a:rPr lang="sv-SE" dirty="0">
                <a:solidFill>
                  <a:srgbClr val="FF0000"/>
                </a:solidFill>
              </a:rPr>
              <a:t>(UTSE EN LIONMEDLEM, ELLER DIG SJÄLV, ATT VARA KONTAKTPERSON. DELA UT KONTAKTPERSONENS INFORMATION.)</a:t>
            </a:r>
          </a:p>
        </p:txBody>
      </p:sp>
      <p:sp>
        <p:nvSpPr>
          <p:cNvPr id="4" name="Slide Number Placeholder 3"/>
          <p:cNvSpPr>
            <a:spLocks noGrp="1"/>
          </p:cNvSpPr>
          <p:nvPr>
            <p:ph type="sldNum" sz="quarter" idx="10"/>
          </p:nvPr>
        </p:nvSpPr>
        <p:spPr/>
        <p:txBody>
          <a:bodyPr/>
          <a:lstStyle/>
          <a:p>
            <a:fld id="{AE8CB218-6248-4E90-A305-D08BD6F16074}" type="slidenum">
              <a:rPr lang="en-US" smtClean="0"/>
              <a:pPr/>
              <a:t>20</a:t>
            </a:fld>
            <a:endParaRPr lang="sv-SE" dirty="0"/>
          </a:p>
        </p:txBody>
      </p:sp>
    </p:spTree>
    <p:extLst>
      <p:ext uri="{BB962C8B-B14F-4D97-AF65-F5344CB8AC3E}">
        <p14:creationId xmlns:p14="http://schemas.microsoft.com/office/powerpoint/2010/main" val="290339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81261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itle 1"/>
          <p:cNvSpPr>
            <a:spLocks noGrp="1"/>
          </p:cNvSpPr>
          <p:nvPr>
            <p:ph type="ctrTitle"/>
          </p:nvPr>
        </p:nvSpPr>
        <p:spPr>
          <a:xfrm>
            <a:off x="4572000" y="3733800"/>
            <a:ext cx="4419600" cy="1524000"/>
          </a:xfrm>
          <a:prstGeom prst="rect">
            <a:avLst/>
          </a:prstGeom>
        </p:spPr>
        <p:txBody>
          <a:bodyPr anchor="b"/>
          <a:lstStyle>
            <a:lvl1pPr algn="l">
              <a:defRPr sz="2800" b="1">
                <a:solidFill>
                  <a:srgbClr val="00338D"/>
                </a:solidFill>
                <a:latin typeface="Candara" pitchFamily="34" charset="0"/>
              </a:defRPr>
            </a:lvl1pPr>
          </a:lstStyle>
          <a:p>
            <a:r>
              <a:rPr lang="en-US"/>
              <a:t>Click to edit Master title style</a:t>
            </a:r>
            <a:endParaRPr lang="en-US" dirty="0"/>
          </a:p>
        </p:txBody>
      </p:sp>
      <p:sp>
        <p:nvSpPr>
          <p:cNvPr id="6" name="Subtitle 2"/>
          <p:cNvSpPr>
            <a:spLocks noGrp="1"/>
          </p:cNvSpPr>
          <p:nvPr>
            <p:ph type="subTitle" idx="1"/>
          </p:nvPr>
        </p:nvSpPr>
        <p:spPr>
          <a:xfrm>
            <a:off x="4572000" y="5334000"/>
            <a:ext cx="4038600" cy="990600"/>
          </a:xfrm>
          <a:prstGeom prst="rect">
            <a:avLst/>
          </a:prstGeom>
        </p:spPr>
        <p:txBody>
          <a:bodyPr/>
          <a:lstStyle>
            <a:lvl1pPr marL="0" indent="0" algn="l">
              <a:buNone/>
              <a:defRPr sz="1800"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46706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OPTION 2">
    <p:spTree>
      <p:nvGrpSpPr>
        <p:cNvPr id="1" name=""/>
        <p:cNvGrpSpPr/>
        <p:nvPr/>
      </p:nvGrpSpPr>
      <p:grpSpPr>
        <a:xfrm>
          <a:off x="0" y="0"/>
          <a:ext cx="0" cy="0"/>
          <a:chOff x="0" y="0"/>
          <a:chExt cx="0" cy="0"/>
        </a:xfrm>
      </p:grpSpPr>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itle 1"/>
          <p:cNvSpPr>
            <a:spLocks noGrp="1"/>
          </p:cNvSpPr>
          <p:nvPr>
            <p:ph type="ctrTitle"/>
          </p:nvPr>
        </p:nvSpPr>
        <p:spPr>
          <a:xfrm>
            <a:off x="4572000" y="3733800"/>
            <a:ext cx="4419600" cy="1524000"/>
          </a:xfrm>
          <a:prstGeom prst="rect">
            <a:avLst/>
          </a:prstGeom>
        </p:spPr>
        <p:txBody>
          <a:bodyPr anchor="b"/>
          <a:lstStyle>
            <a:lvl1pPr algn="l">
              <a:defRPr sz="2800" b="1">
                <a:solidFill>
                  <a:srgbClr val="00338D"/>
                </a:solidFill>
                <a:latin typeface="Candara" pitchFamily="34" charset="0"/>
              </a:defRPr>
            </a:lvl1pPr>
          </a:lstStyle>
          <a:p>
            <a:r>
              <a:rPr lang="en-US"/>
              <a:t>Click to edit Master title style</a:t>
            </a:r>
            <a:endParaRPr lang="en-US" dirty="0"/>
          </a:p>
        </p:txBody>
      </p:sp>
      <p:sp>
        <p:nvSpPr>
          <p:cNvPr id="6" name="Subtitle 2"/>
          <p:cNvSpPr>
            <a:spLocks noGrp="1"/>
          </p:cNvSpPr>
          <p:nvPr>
            <p:ph type="subTitle" idx="1"/>
          </p:nvPr>
        </p:nvSpPr>
        <p:spPr>
          <a:xfrm>
            <a:off x="4572000" y="5334000"/>
            <a:ext cx="4038600" cy="990600"/>
          </a:xfrm>
          <a:prstGeom prst="rect">
            <a:avLst/>
          </a:prstGeom>
        </p:spPr>
        <p:txBody>
          <a:bodyPr/>
          <a:lstStyle>
            <a:lvl1pPr marL="0" indent="0" algn="l">
              <a:buNone/>
              <a:defRPr sz="1800"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269495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Option 3">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6858000"/>
          </a:xfrm>
          <a:prstGeom prst="rect">
            <a:avLst/>
          </a:prstGeom>
          <a:solidFill>
            <a:srgbClr val="FFFFFF"/>
          </a:solidFill>
          <a:ln w="9525">
            <a:solidFill>
              <a:schemeClr val="tx1"/>
            </a:solidFill>
            <a:round/>
            <a:headEnd/>
            <a:tailEnd/>
          </a:ln>
        </p:spPr>
        <p:txBody>
          <a:bodyPr/>
          <a:lstStyle>
            <a:lvl1pPr marL="609600" indent="-609600" eaLnBrk="0" hangingPunct="0">
              <a:defRPr sz="2400">
                <a:solidFill>
                  <a:schemeClr val="tx1"/>
                </a:solidFill>
                <a:latin typeface="Arial" pitchFamily="34" charset="0"/>
                <a:ea typeface="ヒラギノ角ゴ Pro W3" pitchFamily="-127" charset="-128"/>
              </a:defRPr>
            </a:lvl1pPr>
            <a:lvl2pPr marL="742950" indent="-285750" eaLnBrk="0" hangingPunct="0">
              <a:defRPr sz="2400">
                <a:solidFill>
                  <a:schemeClr val="tx1"/>
                </a:solidFill>
                <a:latin typeface="Arial" pitchFamily="34" charset="0"/>
                <a:ea typeface="ヒラギノ角ゴ Pro W3" pitchFamily="-127" charset="-128"/>
              </a:defRPr>
            </a:lvl2pPr>
            <a:lvl3pPr marL="1143000" indent="-228600" eaLnBrk="0" hangingPunct="0">
              <a:defRPr sz="2400">
                <a:solidFill>
                  <a:schemeClr val="tx1"/>
                </a:solidFill>
                <a:latin typeface="Arial" pitchFamily="34" charset="0"/>
                <a:ea typeface="ヒラギノ角ゴ Pro W3" pitchFamily="-127" charset="-128"/>
              </a:defRPr>
            </a:lvl3pPr>
            <a:lvl4pPr marL="1600200" indent="-228600" eaLnBrk="0" hangingPunct="0">
              <a:defRPr sz="2400">
                <a:solidFill>
                  <a:schemeClr val="tx1"/>
                </a:solidFill>
                <a:latin typeface="Arial" pitchFamily="34" charset="0"/>
                <a:ea typeface="ヒラギノ角ゴ Pro W3" pitchFamily="-127" charset="-128"/>
              </a:defRPr>
            </a:lvl4pPr>
            <a:lvl5pPr marL="2057400" indent="-228600" eaLnBrk="0" hangingPunct="0">
              <a:defRPr sz="2400">
                <a:solidFill>
                  <a:schemeClr val="tx1"/>
                </a:solidFill>
                <a:latin typeface="Arial" pitchFamily="34" charset="0"/>
                <a:ea typeface="ヒラギノ角ゴ Pro W3" pitchFamily="-127"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9pPr>
          </a:lstStyle>
          <a:p>
            <a:pPr algn="ctr" eaLnBrk="1" hangingPunct="1">
              <a:buFont typeface="Helvetica" pitchFamily="-127" charset="0"/>
              <a:buNone/>
            </a:pPr>
            <a:endParaRPr lang="en-US" altLang="en-US" sz="3000" dirty="0">
              <a:solidFill>
                <a:srgbClr val="404040"/>
              </a:solidFill>
            </a:endParaRP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4572000" y="3733800"/>
            <a:ext cx="4419600" cy="1524000"/>
          </a:xfrm>
          <a:prstGeom prst="rect">
            <a:avLst/>
          </a:prstGeom>
        </p:spPr>
        <p:txBody>
          <a:bodyPr anchor="b"/>
          <a:lstStyle>
            <a:lvl1pPr algn="l">
              <a:defRPr sz="2800" b="1">
                <a:solidFill>
                  <a:srgbClr val="00338D"/>
                </a:solidFill>
                <a:latin typeface="Candara" pitchFamily="34" charset="0"/>
              </a:defRPr>
            </a:lvl1pPr>
          </a:lstStyle>
          <a:p>
            <a:r>
              <a:rPr lang="en-US"/>
              <a:t>Click to edit Master title style</a:t>
            </a:r>
            <a:endParaRPr lang="en-US" dirty="0"/>
          </a:p>
        </p:txBody>
      </p:sp>
      <p:sp>
        <p:nvSpPr>
          <p:cNvPr id="5" name="Subtitle 2"/>
          <p:cNvSpPr>
            <a:spLocks noGrp="1"/>
          </p:cNvSpPr>
          <p:nvPr>
            <p:ph type="subTitle" idx="1"/>
          </p:nvPr>
        </p:nvSpPr>
        <p:spPr>
          <a:xfrm>
            <a:off x="4572000" y="5334000"/>
            <a:ext cx="4038600" cy="990600"/>
          </a:xfrm>
          <a:prstGeom prst="rect">
            <a:avLst/>
          </a:prstGeom>
        </p:spPr>
        <p:txBody>
          <a:bodyPr/>
          <a:lstStyle>
            <a:lvl1pPr marL="0" indent="0" algn="l">
              <a:buNone/>
              <a:defRPr sz="1800"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373927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pic>
      <p:sp>
        <p:nvSpPr>
          <p:cNvPr id="6" name="Title 1"/>
          <p:cNvSpPr txBox="1">
            <a:spLocks/>
          </p:cNvSpPr>
          <p:nvPr/>
        </p:nvSpPr>
        <p:spPr bwMode="auto">
          <a:xfrm>
            <a:off x="4572000" y="3962400"/>
            <a:ext cx="4419600" cy="1524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 uri="{FAA26D3D-D897-4be2-8F04-BA451C77F1D7}">
              <ma14:placeholderFlag xmlns:ma14="http://schemas.microsoft.com/office/mac/drawingml/2011/main"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val="1"/>
            </a:ext>
          </a:extLst>
        </p:spPr>
        <p:txBody>
          <a:bodyPr anchor="b"/>
          <a:lstStyle>
            <a:lvl1pPr algn="l" rtl="0" eaLnBrk="1" fontAlgn="base" hangingPunct="1">
              <a:spcBef>
                <a:spcPct val="0"/>
              </a:spcBef>
              <a:spcAft>
                <a:spcPct val="0"/>
              </a:spcAft>
              <a:defRPr sz="2800" b="1">
                <a:solidFill>
                  <a:srgbClr val="00338D"/>
                </a:solidFill>
                <a:latin typeface="Candara" pitchFamily="34" charset="0"/>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200" algn="l" rtl="0" eaLnBrk="1" fontAlgn="base" hangingPunct="1">
              <a:spcBef>
                <a:spcPct val="0"/>
              </a:spcBef>
              <a:spcAft>
                <a:spcPct val="0"/>
              </a:spcAft>
              <a:defRPr sz="2400">
                <a:solidFill>
                  <a:schemeClr val="tx2"/>
                </a:solidFill>
                <a:latin typeface="Arial" charset="0"/>
              </a:defRPr>
            </a:lvl6pPr>
            <a:lvl7pPr marL="914400" algn="l" rtl="0" eaLnBrk="1" fontAlgn="base" hangingPunct="1">
              <a:spcBef>
                <a:spcPct val="0"/>
              </a:spcBef>
              <a:spcAft>
                <a:spcPct val="0"/>
              </a:spcAft>
              <a:defRPr sz="2400">
                <a:solidFill>
                  <a:schemeClr val="tx2"/>
                </a:solidFill>
                <a:latin typeface="Arial" charset="0"/>
              </a:defRPr>
            </a:lvl7pPr>
            <a:lvl8pPr marL="1371600" algn="l" rtl="0" eaLnBrk="1" fontAlgn="base" hangingPunct="1">
              <a:spcBef>
                <a:spcPct val="0"/>
              </a:spcBef>
              <a:spcAft>
                <a:spcPct val="0"/>
              </a:spcAft>
              <a:defRPr sz="2400">
                <a:solidFill>
                  <a:schemeClr val="tx2"/>
                </a:solidFill>
                <a:latin typeface="Arial" charset="0"/>
              </a:defRPr>
            </a:lvl8pPr>
            <a:lvl9pPr marL="1828800" algn="l" rtl="0" eaLnBrk="1" fontAlgn="base" hangingPunct="1">
              <a:spcBef>
                <a:spcPct val="0"/>
              </a:spcBef>
              <a:spcAft>
                <a:spcPct val="0"/>
              </a:spcAft>
              <a:defRPr sz="2400">
                <a:solidFill>
                  <a:schemeClr val="tx2"/>
                </a:solidFill>
                <a:latin typeface="Arial" charset="0"/>
              </a:defRPr>
            </a:lvl9pPr>
          </a:lstStyle>
          <a:p>
            <a:pPr>
              <a:defRPr/>
            </a:pPr>
            <a:r>
              <a:rPr lang="sv-SE" dirty="0"/>
              <a:t>Klicka för att redigera titeln</a:t>
            </a:r>
          </a:p>
        </p:txBody>
      </p:sp>
      <p:sp>
        <p:nvSpPr>
          <p:cNvPr id="2" name="Title 1"/>
          <p:cNvSpPr>
            <a:spLocks noGrp="1"/>
          </p:cNvSpPr>
          <p:nvPr>
            <p:ph type="title"/>
          </p:nvPr>
        </p:nvSpPr>
        <p:spPr/>
        <p:txBody>
          <a:bodyPr/>
          <a:lstStyle/>
          <a:p>
            <a:r>
              <a:rPr lang="en-US"/>
              <a:t>Click to edit Master title style</a:t>
            </a:r>
          </a:p>
        </p:txBody>
      </p:sp>
      <p:sp>
        <p:nvSpPr>
          <p:cNvPr id="5" name="Subtitle 2"/>
          <p:cNvSpPr>
            <a:spLocks noGrp="1"/>
          </p:cNvSpPr>
          <p:nvPr>
            <p:ph type="subTitle" idx="1"/>
          </p:nvPr>
        </p:nvSpPr>
        <p:spPr>
          <a:xfrm>
            <a:off x="4572000" y="5562600"/>
            <a:ext cx="4038600" cy="990600"/>
          </a:xfrm>
          <a:prstGeom prst="rect">
            <a:avLst/>
          </a:prstGeom>
        </p:spPr>
        <p:txBody>
          <a:bodyPr/>
          <a:lstStyle>
            <a:lvl1pPr marL="0" indent="0" algn="l">
              <a:buNone/>
              <a:defRPr sz="1800"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13417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txBox="1">
            <a:spLocks/>
          </p:cNvSpPr>
          <p:nvPr/>
        </p:nvSpPr>
        <p:spPr bwMode="auto">
          <a:xfrm>
            <a:off x="228600" y="228600"/>
            <a:ext cx="8153400" cy="4572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 uri="{FAA26D3D-D897-4be2-8F04-BA451C77F1D7}">
              <ma14:placeholderFlag xmlns:ma14="http://schemas.microsoft.com/office/mac/drawingml/2011/main"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val="1"/>
            </a:ext>
          </a:extLst>
        </p:spPr>
        <p:txBody>
          <a:bodyPr anchor="ctr"/>
          <a:lstStyle>
            <a:lvl1pPr algn="l" rtl="0" eaLnBrk="1" fontAlgn="base" hangingPunct="1">
              <a:spcBef>
                <a:spcPct val="0"/>
              </a:spcBef>
              <a:spcAft>
                <a:spcPct val="0"/>
              </a:spcAft>
              <a:defRPr sz="2800">
                <a:solidFill>
                  <a:srgbClr val="00338D"/>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200" algn="l" rtl="0" eaLnBrk="1" fontAlgn="base" hangingPunct="1">
              <a:spcBef>
                <a:spcPct val="0"/>
              </a:spcBef>
              <a:spcAft>
                <a:spcPct val="0"/>
              </a:spcAft>
              <a:defRPr sz="2400">
                <a:solidFill>
                  <a:schemeClr val="tx2"/>
                </a:solidFill>
                <a:latin typeface="Arial" charset="0"/>
              </a:defRPr>
            </a:lvl6pPr>
            <a:lvl7pPr marL="914400" algn="l" rtl="0" eaLnBrk="1" fontAlgn="base" hangingPunct="1">
              <a:spcBef>
                <a:spcPct val="0"/>
              </a:spcBef>
              <a:spcAft>
                <a:spcPct val="0"/>
              </a:spcAft>
              <a:defRPr sz="2400">
                <a:solidFill>
                  <a:schemeClr val="tx2"/>
                </a:solidFill>
                <a:latin typeface="Arial" charset="0"/>
              </a:defRPr>
            </a:lvl7pPr>
            <a:lvl8pPr marL="1371600" algn="l" rtl="0" eaLnBrk="1" fontAlgn="base" hangingPunct="1">
              <a:spcBef>
                <a:spcPct val="0"/>
              </a:spcBef>
              <a:spcAft>
                <a:spcPct val="0"/>
              </a:spcAft>
              <a:defRPr sz="2400">
                <a:solidFill>
                  <a:schemeClr val="tx2"/>
                </a:solidFill>
                <a:latin typeface="Arial" charset="0"/>
              </a:defRPr>
            </a:lvl8pPr>
            <a:lvl9pPr marL="1828800" algn="l" rtl="0" eaLnBrk="1" fontAlgn="base" hangingPunct="1">
              <a:spcBef>
                <a:spcPct val="0"/>
              </a:spcBef>
              <a:spcAft>
                <a:spcPct val="0"/>
              </a:spcAft>
              <a:defRPr sz="2400">
                <a:solidFill>
                  <a:schemeClr val="tx2"/>
                </a:solidFill>
                <a:latin typeface="Arial" charset="0"/>
              </a:defRPr>
            </a:lvl9pPr>
          </a:lstStyle>
          <a:p>
            <a:pPr>
              <a:defRPr/>
            </a:pPr>
            <a:r>
              <a:rPr lang="sv-SE" dirty="0"/>
              <a:t>Klicka för att redigera titeln</a:t>
            </a: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pic>
      <p:sp>
        <p:nvSpPr>
          <p:cNvPr id="7" name="Title 1"/>
          <p:cNvSpPr txBox="1">
            <a:spLocks/>
          </p:cNvSpPr>
          <p:nvPr/>
        </p:nvSpPr>
        <p:spPr bwMode="auto">
          <a:xfrm>
            <a:off x="4572000" y="3962400"/>
            <a:ext cx="4419600" cy="1524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 uri="{FAA26D3D-D897-4be2-8F04-BA451C77F1D7}">
              <ma14:placeholderFlag xmlns:ma14="http://schemas.microsoft.com/office/mac/drawingml/2011/main"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val="1"/>
            </a:ext>
          </a:extLst>
        </p:spPr>
        <p:txBody>
          <a:bodyPr anchor="b"/>
          <a:lstStyle>
            <a:lvl1pPr algn="l" rtl="0" eaLnBrk="1" fontAlgn="base" hangingPunct="1">
              <a:spcBef>
                <a:spcPct val="0"/>
              </a:spcBef>
              <a:spcAft>
                <a:spcPct val="0"/>
              </a:spcAft>
              <a:defRPr sz="2800" b="1">
                <a:solidFill>
                  <a:srgbClr val="00338D"/>
                </a:solidFill>
                <a:latin typeface="Candara" pitchFamily="34" charset="0"/>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200" algn="l" rtl="0" eaLnBrk="1" fontAlgn="base" hangingPunct="1">
              <a:spcBef>
                <a:spcPct val="0"/>
              </a:spcBef>
              <a:spcAft>
                <a:spcPct val="0"/>
              </a:spcAft>
              <a:defRPr sz="2400">
                <a:solidFill>
                  <a:schemeClr val="tx2"/>
                </a:solidFill>
                <a:latin typeface="Arial" charset="0"/>
              </a:defRPr>
            </a:lvl6pPr>
            <a:lvl7pPr marL="914400" algn="l" rtl="0" eaLnBrk="1" fontAlgn="base" hangingPunct="1">
              <a:spcBef>
                <a:spcPct val="0"/>
              </a:spcBef>
              <a:spcAft>
                <a:spcPct val="0"/>
              </a:spcAft>
              <a:defRPr sz="2400">
                <a:solidFill>
                  <a:schemeClr val="tx2"/>
                </a:solidFill>
                <a:latin typeface="Arial" charset="0"/>
              </a:defRPr>
            </a:lvl7pPr>
            <a:lvl8pPr marL="1371600" algn="l" rtl="0" eaLnBrk="1" fontAlgn="base" hangingPunct="1">
              <a:spcBef>
                <a:spcPct val="0"/>
              </a:spcBef>
              <a:spcAft>
                <a:spcPct val="0"/>
              </a:spcAft>
              <a:defRPr sz="2400">
                <a:solidFill>
                  <a:schemeClr val="tx2"/>
                </a:solidFill>
                <a:latin typeface="Arial" charset="0"/>
              </a:defRPr>
            </a:lvl8pPr>
            <a:lvl9pPr marL="1828800" algn="l" rtl="0" eaLnBrk="1" fontAlgn="base" hangingPunct="1">
              <a:spcBef>
                <a:spcPct val="0"/>
              </a:spcBef>
              <a:spcAft>
                <a:spcPct val="0"/>
              </a:spcAft>
              <a:defRPr sz="2400">
                <a:solidFill>
                  <a:schemeClr val="tx2"/>
                </a:solidFill>
                <a:latin typeface="Arial" charset="0"/>
              </a:defRPr>
            </a:lvl9pPr>
          </a:lstStyle>
          <a:p>
            <a:pPr>
              <a:defRPr/>
            </a:pPr>
            <a:r>
              <a:rPr lang="sv-SE" dirty="0"/>
              <a:t>Klicka för att redigera titeln</a:t>
            </a:r>
          </a:p>
        </p:txBody>
      </p:sp>
      <p:sp>
        <p:nvSpPr>
          <p:cNvPr id="2" name="Title 1"/>
          <p:cNvSpPr>
            <a:spLocks noGrp="1"/>
          </p:cNvSpPr>
          <p:nvPr>
            <p:ph type="title"/>
          </p:nvPr>
        </p:nvSpPr>
        <p:spPr/>
        <p:txBody>
          <a:bodyPr/>
          <a:lstStyle/>
          <a:p>
            <a:r>
              <a:rPr lang="en-US"/>
              <a:t>Click to edit Master title style</a:t>
            </a:r>
          </a:p>
        </p:txBody>
      </p:sp>
      <p:sp>
        <p:nvSpPr>
          <p:cNvPr id="6" name="Subtitle 2"/>
          <p:cNvSpPr>
            <a:spLocks noGrp="1"/>
          </p:cNvSpPr>
          <p:nvPr>
            <p:ph type="subTitle" idx="1"/>
          </p:nvPr>
        </p:nvSpPr>
        <p:spPr>
          <a:xfrm>
            <a:off x="4572000" y="5562600"/>
            <a:ext cx="4038600" cy="990600"/>
          </a:xfrm>
          <a:prstGeom prst="rect">
            <a:avLst/>
          </a:prstGeom>
        </p:spPr>
        <p:txBody>
          <a:bodyPr/>
          <a:lstStyle>
            <a:lvl1pPr marL="0" indent="0" algn="l">
              <a:buNone/>
              <a:defRPr sz="1800" b="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2082295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1">
    <p:spTree>
      <p:nvGrpSpPr>
        <p:cNvPr id="1" name=""/>
        <p:cNvGrpSpPr/>
        <p:nvPr/>
      </p:nvGrpSpPr>
      <p:grpSpPr>
        <a:xfrm>
          <a:off x="0" y="0"/>
          <a:ext cx="0" cy="0"/>
          <a:chOff x="0" y="0"/>
          <a:chExt cx="0" cy="0"/>
        </a:xfrm>
      </p:grpSpPr>
      <p:pic>
        <p:nvPicPr>
          <p:cNvPr id="5" name="Picture 5" descr="LIONS_DIVIDER_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0051" name="Rectangle 3"/>
          <p:cNvSpPr>
            <a:spLocks noGrp="1" noChangeArrowheads="1"/>
          </p:cNvSpPr>
          <p:nvPr>
            <p:ph type="ctrTitle"/>
          </p:nvPr>
        </p:nvSpPr>
        <p:spPr>
          <a:xfrm>
            <a:off x="381000" y="2819400"/>
            <a:ext cx="8534400" cy="860425"/>
          </a:xfrm>
        </p:spPr>
        <p:txBody>
          <a:bodyPr anchor="t"/>
          <a:lstStyle>
            <a:lvl1pPr algn="ctr" rtl="0" fontAlgn="base">
              <a:spcBef>
                <a:spcPct val="0"/>
              </a:spcBef>
              <a:spcAft>
                <a:spcPct val="0"/>
              </a:spcAft>
              <a:defRPr lang="en-US" sz="4500" b="1" dirty="0" smtClean="0">
                <a:solidFill>
                  <a:srgbClr val="00338D"/>
                </a:solidFill>
                <a:latin typeface="Candara" pitchFamily="34" charset="0"/>
                <a:ea typeface="+mj-ea"/>
                <a:cs typeface="+mj-cs"/>
              </a:defRPr>
            </a:lvl1pPr>
          </a:lstStyle>
          <a:p>
            <a:r>
              <a:rPr lang="en-US"/>
              <a:t>Click to edit Master title style</a:t>
            </a:r>
            <a:endParaRPr lang="en-US" dirty="0"/>
          </a:p>
        </p:txBody>
      </p:sp>
      <p:sp>
        <p:nvSpPr>
          <p:cNvPr id="4" name="Subtitle 2"/>
          <p:cNvSpPr>
            <a:spLocks noGrp="1"/>
          </p:cNvSpPr>
          <p:nvPr>
            <p:ph type="subTitle" idx="1"/>
          </p:nvPr>
        </p:nvSpPr>
        <p:spPr>
          <a:xfrm>
            <a:off x="1981200" y="4038600"/>
            <a:ext cx="5334000" cy="990600"/>
          </a:xfrm>
          <a:prstGeom prst="rect">
            <a:avLst/>
          </a:prstGeom>
        </p:spPr>
        <p:txBody>
          <a:bodyPr/>
          <a:lstStyle>
            <a:lvl1pPr marL="0" indent="0" algn="ctr">
              <a:buNone/>
              <a:defRPr sz="18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30731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ctrTitle"/>
          </p:nvPr>
        </p:nvSpPr>
        <p:spPr>
          <a:xfrm>
            <a:off x="381000" y="2819400"/>
            <a:ext cx="8534400" cy="860425"/>
          </a:xfrm>
        </p:spPr>
        <p:txBody>
          <a:bodyPr anchor="t"/>
          <a:lstStyle>
            <a:lvl1pPr algn="ctr" rtl="0" fontAlgn="base">
              <a:spcBef>
                <a:spcPct val="0"/>
              </a:spcBef>
              <a:spcAft>
                <a:spcPct val="0"/>
              </a:spcAft>
              <a:defRPr lang="en-US" sz="4500" b="1" dirty="0" smtClean="0">
                <a:solidFill>
                  <a:srgbClr val="00338D"/>
                </a:solidFill>
                <a:latin typeface="Candara" pitchFamily="34" charset="0"/>
                <a:ea typeface="+mj-ea"/>
                <a:cs typeface="+mj-cs"/>
              </a:defRPr>
            </a:lvl1pPr>
          </a:lstStyle>
          <a:p>
            <a:r>
              <a:rPr lang="en-US"/>
              <a:t>Click to edit Master title style</a:t>
            </a:r>
            <a:endParaRPr lang="en-US" dirty="0"/>
          </a:p>
        </p:txBody>
      </p:sp>
      <p:sp>
        <p:nvSpPr>
          <p:cNvPr id="5" name="Subtitle 2"/>
          <p:cNvSpPr>
            <a:spLocks noGrp="1"/>
          </p:cNvSpPr>
          <p:nvPr>
            <p:ph type="subTitle" idx="1"/>
          </p:nvPr>
        </p:nvSpPr>
        <p:spPr>
          <a:xfrm>
            <a:off x="1981200" y="4038600"/>
            <a:ext cx="5334000" cy="990600"/>
          </a:xfrm>
          <a:prstGeom prst="rect">
            <a:avLst/>
          </a:prstGeom>
        </p:spPr>
        <p:txBody>
          <a:bodyPr/>
          <a:lstStyle>
            <a:lvl1pPr marL="0" indent="0" algn="ctr">
              <a:buNone/>
              <a:defRPr sz="18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4713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6" name="Rectangle 5"/>
          <p:cNvSpPr>
            <a:spLocks noChangeArrowheads="1"/>
          </p:cNvSpPr>
          <p:nvPr/>
        </p:nvSpPr>
        <p:spPr bwMode="auto">
          <a:xfrm>
            <a:off x="-76200" y="152400"/>
            <a:ext cx="9296400" cy="6781800"/>
          </a:xfrm>
          <a:prstGeom prst="rect">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marL="609600" indent="-609600" eaLnBrk="0" hangingPunct="0">
              <a:defRPr sz="2400">
                <a:solidFill>
                  <a:schemeClr val="tx1"/>
                </a:solidFill>
                <a:latin typeface="Arial" pitchFamily="34" charset="0"/>
                <a:ea typeface="ヒラギノ角ゴ Pro W3" pitchFamily="-127" charset="-128"/>
              </a:defRPr>
            </a:lvl1pPr>
            <a:lvl2pPr marL="742950" indent="-285750" eaLnBrk="0" hangingPunct="0">
              <a:defRPr sz="2400">
                <a:solidFill>
                  <a:schemeClr val="tx1"/>
                </a:solidFill>
                <a:latin typeface="Arial" pitchFamily="34" charset="0"/>
                <a:ea typeface="ヒラギノ角ゴ Pro W3" pitchFamily="-127" charset="-128"/>
              </a:defRPr>
            </a:lvl2pPr>
            <a:lvl3pPr marL="1143000" indent="-228600" eaLnBrk="0" hangingPunct="0">
              <a:defRPr sz="2400">
                <a:solidFill>
                  <a:schemeClr val="tx1"/>
                </a:solidFill>
                <a:latin typeface="Arial" pitchFamily="34" charset="0"/>
                <a:ea typeface="ヒラギノ角ゴ Pro W3" pitchFamily="-127" charset="-128"/>
              </a:defRPr>
            </a:lvl3pPr>
            <a:lvl4pPr marL="1600200" indent="-228600" eaLnBrk="0" hangingPunct="0">
              <a:defRPr sz="2400">
                <a:solidFill>
                  <a:schemeClr val="tx1"/>
                </a:solidFill>
                <a:latin typeface="Arial" pitchFamily="34" charset="0"/>
                <a:ea typeface="ヒラギノ角ゴ Pro W3" pitchFamily="-127" charset="-128"/>
              </a:defRPr>
            </a:lvl4pPr>
            <a:lvl5pPr marL="2057400" indent="-228600" eaLnBrk="0" hangingPunct="0">
              <a:defRPr sz="2400">
                <a:solidFill>
                  <a:schemeClr val="tx1"/>
                </a:solidFill>
                <a:latin typeface="Arial" pitchFamily="34" charset="0"/>
                <a:ea typeface="ヒラギノ角ゴ Pro W3" pitchFamily="-127"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9pPr>
          </a:lstStyle>
          <a:p>
            <a:pPr algn="ctr" eaLnBrk="1" hangingPunct="1">
              <a:buFont typeface="Helvetica" pitchFamily="-127" charset="0"/>
              <a:buNone/>
            </a:pPr>
            <a:endParaRPr lang="en-US" altLang="en-US" sz="3000" dirty="0">
              <a:solidFill>
                <a:srgbClr val="40404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ctrTitle"/>
          </p:nvPr>
        </p:nvSpPr>
        <p:spPr>
          <a:xfrm>
            <a:off x="381000" y="2514600"/>
            <a:ext cx="8534400" cy="860425"/>
          </a:xfrm>
        </p:spPr>
        <p:txBody>
          <a:bodyPr anchor="t"/>
          <a:lstStyle>
            <a:lvl1pPr algn="ctr" rtl="0" fontAlgn="base">
              <a:spcBef>
                <a:spcPct val="0"/>
              </a:spcBef>
              <a:spcAft>
                <a:spcPct val="0"/>
              </a:spcAft>
              <a:defRPr lang="en-US" sz="4500" b="1" dirty="0" smtClean="0">
                <a:solidFill>
                  <a:srgbClr val="00338D"/>
                </a:solidFill>
                <a:latin typeface="Candara" pitchFamily="34" charset="0"/>
                <a:ea typeface="+mj-ea"/>
                <a:cs typeface="+mj-cs"/>
              </a:defRPr>
            </a:lvl1pPr>
          </a:lstStyle>
          <a:p>
            <a:r>
              <a:rPr lang="en-US"/>
              <a:t>Click to edit Master title style</a:t>
            </a:r>
            <a:endParaRPr lang="en-US" dirty="0"/>
          </a:p>
        </p:txBody>
      </p:sp>
      <p:sp>
        <p:nvSpPr>
          <p:cNvPr id="5" name="Subtitle 2"/>
          <p:cNvSpPr>
            <a:spLocks noGrp="1"/>
          </p:cNvSpPr>
          <p:nvPr>
            <p:ph type="subTitle" idx="1"/>
          </p:nvPr>
        </p:nvSpPr>
        <p:spPr>
          <a:xfrm>
            <a:off x="1981200" y="3733800"/>
            <a:ext cx="5334000" cy="990600"/>
          </a:xfrm>
          <a:prstGeom prst="rect">
            <a:avLst/>
          </a:prstGeom>
        </p:spPr>
        <p:txBody>
          <a:bodyPr/>
          <a:lstStyle>
            <a:lvl1pPr marL="0" indent="0" algn="ctr">
              <a:buNone/>
              <a:defRPr sz="18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236420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pic>
      <p:sp>
        <p:nvSpPr>
          <p:cNvPr id="4" name="Rectangle 3"/>
          <p:cNvSpPr txBox="1">
            <a:spLocks noChangeArrowheads="1"/>
          </p:cNvSpPr>
          <p:nvPr/>
        </p:nvSpPr>
        <p:spPr bwMode="auto">
          <a:xfrm>
            <a:off x="381000" y="2819400"/>
            <a:ext cx="8534400" cy="860425"/>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 uri="{FAA26D3D-D897-4be2-8F04-BA451C77F1D7}">
              <ma14:placeholderFlag xmlns:ma14="http://schemas.microsoft.com/office/mac/drawingml/2011/main"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val="1"/>
            </a:ext>
          </a:extLst>
        </p:spPr>
        <p:txBody>
          <a:bodyPr/>
          <a:lstStyle>
            <a:lvl1pPr algn="ctr" rtl="0" eaLnBrk="1" fontAlgn="base" hangingPunct="1">
              <a:spcBef>
                <a:spcPct val="0"/>
              </a:spcBef>
              <a:spcAft>
                <a:spcPct val="0"/>
              </a:spcAft>
              <a:defRPr lang="en-US" sz="4500" b="1" dirty="0" smtClean="0">
                <a:solidFill>
                  <a:srgbClr val="00338D"/>
                </a:solidFill>
                <a:latin typeface="Candara" pitchFamily="34" charset="0"/>
                <a:ea typeface="+mj-ea"/>
                <a:cs typeface="+mj-cs"/>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200" algn="l" rtl="0" eaLnBrk="1" fontAlgn="base" hangingPunct="1">
              <a:spcBef>
                <a:spcPct val="0"/>
              </a:spcBef>
              <a:spcAft>
                <a:spcPct val="0"/>
              </a:spcAft>
              <a:defRPr sz="2400">
                <a:solidFill>
                  <a:schemeClr val="tx2"/>
                </a:solidFill>
                <a:latin typeface="Arial" charset="0"/>
              </a:defRPr>
            </a:lvl6pPr>
            <a:lvl7pPr marL="914400" algn="l" rtl="0" eaLnBrk="1" fontAlgn="base" hangingPunct="1">
              <a:spcBef>
                <a:spcPct val="0"/>
              </a:spcBef>
              <a:spcAft>
                <a:spcPct val="0"/>
              </a:spcAft>
              <a:defRPr sz="2400">
                <a:solidFill>
                  <a:schemeClr val="tx2"/>
                </a:solidFill>
                <a:latin typeface="Arial" charset="0"/>
              </a:defRPr>
            </a:lvl7pPr>
            <a:lvl8pPr marL="1371600" algn="l" rtl="0" eaLnBrk="1" fontAlgn="base" hangingPunct="1">
              <a:spcBef>
                <a:spcPct val="0"/>
              </a:spcBef>
              <a:spcAft>
                <a:spcPct val="0"/>
              </a:spcAft>
              <a:defRPr sz="2400">
                <a:solidFill>
                  <a:schemeClr val="tx2"/>
                </a:solidFill>
                <a:latin typeface="Arial" charset="0"/>
              </a:defRPr>
            </a:lvl8pPr>
            <a:lvl9pPr marL="1828800" algn="l" rtl="0" eaLnBrk="1" fontAlgn="base" hangingPunct="1">
              <a:spcBef>
                <a:spcPct val="0"/>
              </a:spcBef>
              <a:spcAft>
                <a:spcPct val="0"/>
              </a:spcAft>
              <a:defRPr sz="2400">
                <a:solidFill>
                  <a:schemeClr val="tx2"/>
                </a:solidFill>
                <a:latin typeface="Arial" charset="0"/>
              </a:defRPr>
            </a:lvl9pPr>
          </a:lstStyle>
          <a:p>
            <a:pPr>
              <a:defRPr/>
            </a:pPr>
            <a:r>
              <a:rPr lang="sv-SE" dirty="0"/>
              <a:t>Klicka för att redigera titeln</a:t>
            </a:r>
          </a:p>
        </p:txBody>
      </p:sp>
      <p:sp>
        <p:nvSpPr>
          <p:cNvPr id="5" name="Subtitle 2"/>
          <p:cNvSpPr>
            <a:spLocks noGrp="1"/>
          </p:cNvSpPr>
          <p:nvPr>
            <p:ph type="subTitle" idx="1"/>
          </p:nvPr>
        </p:nvSpPr>
        <p:spPr>
          <a:xfrm>
            <a:off x="1981200" y="4038600"/>
            <a:ext cx="5334000" cy="990600"/>
          </a:xfrm>
          <a:prstGeom prst="rect">
            <a:avLst/>
          </a:prstGeom>
        </p:spPr>
        <p:txBody>
          <a:bodyPr/>
          <a:lstStyle>
            <a:lvl1pPr marL="0" indent="0" algn="ctr">
              <a:buNone/>
              <a:defRPr sz="18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272863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5">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a:spLocks noGrp="1" noChangeArrowheads="1"/>
          </p:cNvSpPr>
          <p:nvPr>
            <p:ph type="ctrTitle"/>
          </p:nvPr>
        </p:nvSpPr>
        <p:spPr>
          <a:xfrm>
            <a:off x="381000" y="381000"/>
            <a:ext cx="8534400" cy="1698625"/>
          </a:xfrm>
        </p:spPr>
        <p:txBody>
          <a:bodyPr anchor="b"/>
          <a:lstStyle>
            <a:lvl1pPr algn="l" rtl="0" fontAlgn="base">
              <a:spcBef>
                <a:spcPct val="0"/>
              </a:spcBef>
              <a:spcAft>
                <a:spcPct val="0"/>
              </a:spcAft>
              <a:defRPr lang="en-US" sz="4500" b="1" dirty="0" smtClean="0">
                <a:solidFill>
                  <a:srgbClr val="00338D"/>
                </a:solidFill>
                <a:latin typeface="Candara" pitchFamily="34" charset="0"/>
                <a:ea typeface="+mj-ea"/>
                <a:cs typeface="+mj-cs"/>
              </a:defRPr>
            </a:lvl1pPr>
          </a:lstStyle>
          <a:p>
            <a:r>
              <a:rPr lang="en-US"/>
              <a:t>Click to edit Master title style</a:t>
            </a:r>
            <a:endParaRPr lang="en-US" dirty="0"/>
          </a:p>
        </p:txBody>
      </p:sp>
      <p:sp>
        <p:nvSpPr>
          <p:cNvPr id="5" name="Subtitle 2"/>
          <p:cNvSpPr>
            <a:spLocks noGrp="1"/>
          </p:cNvSpPr>
          <p:nvPr>
            <p:ph type="subTitle" idx="1"/>
          </p:nvPr>
        </p:nvSpPr>
        <p:spPr>
          <a:xfrm>
            <a:off x="381000" y="2209800"/>
            <a:ext cx="5334000" cy="990600"/>
          </a:xfrm>
          <a:prstGeom prst="rect">
            <a:avLst/>
          </a:prstGeom>
        </p:spPr>
        <p:txBody>
          <a:bodyPr/>
          <a:lstStyle>
            <a:lvl1pPr marL="0" indent="0" algn="l">
              <a:buNone/>
              <a:defRPr sz="18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741058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436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534400" cy="4572000"/>
          </a:xfrm>
        </p:spPr>
        <p:txBody>
          <a:bodyPr/>
          <a:lstStyle>
            <a:lvl1pPr marL="230188" indent="-230188">
              <a:defRPr sz="1800">
                <a:solidFill>
                  <a:schemeClr val="tx1">
                    <a:lumMod val="65000"/>
                    <a:lumOff val="35000"/>
                  </a:schemeClr>
                </a:solidFill>
              </a:defRPr>
            </a:lvl1pPr>
            <a:lvl2pPr marL="684213" indent="-227013">
              <a:defRPr sz="1800">
                <a:solidFill>
                  <a:schemeClr val="tx1">
                    <a:lumMod val="65000"/>
                    <a:lumOff val="35000"/>
                  </a:schemeClr>
                </a:solidFill>
              </a:defRPr>
            </a:lvl2pPr>
            <a:lvl3pPr marL="1144588" indent="-230188">
              <a:tabLst/>
              <a:defRPr sz="1800">
                <a:solidFill>
                  <a:schemeClr val="tx1">
                    <a:lumMod val="65000"/>
                    <a:lumOff val="35000"/>
                  </a:schemeClr>
                </a:solidFill>
              </a:defRPr>
            </a:lvl3pPr>
            <a:lvl4pPr marL="1598613" indent="-227013">
              <a:defRPr sz="1800">
                <a:solidFill>
                  <a:schemeClr val="tx1">
                    <a:lumMod val="65000"/>
                    <a:lumOff val="35000"/>
                  </a:schemeClr>
                </a:solidFill>
              </a:defRPr>
            </a:lvl4pPr>
            <a:lvl5pPr marL="2058988" indent="-230188">
              <a:defRPr sz="180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228600" y="228600"/>
            <a:ext cx="81534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1124024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lumn Content with Line">
    <p:spTree>
      <p:nvGrpSpPr>
        <p:cNvPr id="1" name=""/>
        <p:cNvGrpSpPr/>
        <p:nvPr/>
      </p:nvGrpSpPr>
      <p:grpSpPr>
        <a:xfrm>
          <a:off x="0" y="0"/>
          <a:ext cx="0" cy="0"/>
          <a:chOff x="0" y="0"/>
          <a:chExt cx="0" cy="0"/>
        </a:xfrm>
      </p:grpSpPr>
      <p:cxnSp>
        <p:nvCxnSpPr>
          <p:cNvPr id="5" name="Straight Connector 5"/>
          <p:cNvCxnSpPr>
            <a:cxnSpLocks noChangeShapeType="1"/>
          </p:cNvCxnSpPr>
          <p:nvPr/>
        </p:nvCxnSpPr>
        <p:spPr bwMode="auto">
          <a:xfrm flipH="1">
            <a:off x="4570413" y="1295400"/>
            <a:ext cx="1587" cy="4573588"/>
          </a:xfrm>
          <a:prstGeom prst="line">
            <a:avLst/>
          </a:prstGeom>
          <a:noFill/>
          <a:ln w="12700">
            <a:solidFill>
              <a:srgbClr val="00338D"/>
            </a:solidFill>
            <a:prstDash val="dot"/>
            <a:round/>
            <a:headEnd/>
            <a:tailEnd/>
          </a:ln>
          <a:extLst>
            <a:ext uri="{909E8E84-426E-40dd-AFC4-6F175D3DCCD1}">
              <a14:hiddenFill xmlns="" xmlns:a14="http://schemas.microsoft.com/office/drawing/2010/main">
                <a:noFill/>
              </a14:hiddenFill>
            </a:ext>
          </a:extLst>
        </p:spPr>
      </p:cxnSp>
      <p:sp>
        <p:nvSpPr>
          <p:cNvPr id="7" name="Content Placeholder 2"/>
          <p:cNvSpPr>
            <a:spLocks noGrp="1"/>
          </p:cNvSpPr>
          <p:nvPr>
            <p:ph sz="half" idx="1"/>
          </p:nvPr>
        </p:nvSpPr>
        <p:spPr>
          <a:xfrm>
            <a:off x="228600" y="914400"/>
            <a:ext cx="4191000" cy="5105400"/>
          </a:xfrm>
        </p:spPr>
        <p:txBody>
          <a:bodyPr/>
          <a:lstStyle>
            <a:lvl1pPr>
              <a:defRPr sz="1800">
                <a:solidFill>
                  <a:srgbClr val="595959"/>
                </a:solidFill>
              </a:defRPr>
            </a:lvl1pPr>
            <a:lvl2pPr>
              <a:defRPr sz="1800">
                <a:solidFill>
                  <a:srgbClr val="595959"/>
                </a:solidFill>
              </a:defRPr>
            </a:lvl2pPr>
            <a:lvl3pPr>
              <a:defRPr sz="1800">
                <a:solidFill>
                  <a:srgbClr val="595959"/>
                </a:solidFill>
              </a:defRPr>
            </a:lvl3pPr>
            <a:lvl4pPr>
              <a:defRPr sz="1800">
                <a:solidFill>
                  <a:srgbClr val="595959"/>
                </a:solidFill>
              </a:defRPr>
            </a:lvl4pPr>
            <a:lvl5pPr>
              <a:defRPr sz="1800">
                <a:solidFill>
                  <a:srgbClr val="5959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0"/>
          </p:nvPr>
        </p:nvSpPr>
        <p:spPr>
          <a:xfrm>
            <a:off x="4724400" y="914400"/>
            <a:ext cx="4191000" cy="5105400"/>
          </a:xfrm>
        </p:spPr>
        <p:txBody>
          <a:bodyPr/>
          <a:lstStyle>
            <a:lvl1pPr>
              <a:defRPr sz="1800">
                <a:solidFill>
                  <a:srgbClr val="595959"/>
                </a:solidFill>
              </a:defRPr>
            </a:lvl1pPr>
            <a:lvl2pPr>
              <a:defRPr sz="1800">
                <a:solidFill>
                  <a:srgbClr val="595959"/>
                </a:solidFill>
              </a:defRPr>
            </a:lvl2pPr>
            <a:lvl3pPr>
              <a:defRPr sz="1800">
                <a:solidFill>
                  <a:srgbClr val="595959"/>
                </a:solidFill>
              </a:defRPr>
            </a:lvl3pPr>
            <a:lvl4pPr>
              <a:defRPr sz="1800">
                <a:solidFill>
                  <a:srgbClr val="595959"/>
                </a:solidFill>
              </a:defRPr>
            </a:lvl4pPr>
            <a:lvl5pPr>
              <a:defRPr sz="1800">
                <a:solidFill>
                  <a:srgbClr val="5959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228600" y="228600"/>
            <a:ext cx="81534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229133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lumn Content with Picture and Line">
    <p:spTree>
      <p:nvGrpSpPr>
        <p:cNvPr id="1" name=""/>
        <p:cNvGrpSpPr/>
        <p:nvPr/>
      </p:nvGrpSpPr>
      <p:grpSpPr>
        <a:xfrm>
          <a:off x="0" y="0"/>
          <a:ext cx="0" cy="0"/>
          <a:chOff x="0" y="0"/>
          <a:chExt cx="0" cy="0"/>
        </a:xfrm>
      </p:grpSpPr>
      <p:cxnSp>
        <p:nvCxnSpPr>
          <p:cNvPr id="5" name="Straight Connector 5"/>
          <p:cNvCxnSpPr>
            <a:cxnSpLocks noChangeShapeType="1"/>
          </p:cNvCxnSpPr>
          <p:nvPr/>
        </p:nvCxnSpPr>
        <p:spPr bwMode="auto">
          <a:xfrm flipH="1">
            <a:off x="4570413" y="1295400"/>
            <a:ext cx="1587" cy="4573588"/>
          </a:xfrm>
          <a:prstGeom prst="line">
            <a:avLst/>
          </a:prstGeom>
          <a:noFill/>
          <a:ln w="12700">
            <a:solidFill>
              <a:srgbClr val="00338D"/>
            </a:solidFill>
            <a:prstDash val="dot"/>
            <a:round/>
            <a:headEnd/>
            <a:tailEnd/>
          </a:ln>
          <a:extLst>
            <a:ext uri="{909E8E84-426E-40dd-AFC4-6F175D3DCCD1}">
              <a14:hiddenFill xmlns="" xmlns:a14="http://schemas.microsoft.com/office/drawing/2010/main">
                <a:noFill/>
              </a14:hiddenFill>
            </a:ext>
          </a:extLst>
        </p:spPr>
      </p:cxnSp>
      <p:sp>
        <p:nvSpPr>
          <p:cNvPr id="3" name="Content Placeholder 2"/>
          <p:cNvSpPr>
            <a:spLocks noGrp="1"/>
          </p:cNvSpPr>
          <p:nvPr>
            <p:ph sz="half" idx="1"/>
          </p:nvPr>
        </p:nvSpPr>
        <p:spPr>
          <a:xfrm>
            <a:off x="228600" y="914400"/>
            <a:ext cx="4191000" cy="5105400"/>
          </a:xfrm>
        </p:spPr>
        <p:txBody>
          <a:bodyPr/>
          <a:lstStyle>
            <a:lvl1pPr>
              <a:defRPr sz="1800">
                <a:solidFill>
                  <a:srgbClr val="595959"/>
                </a:solidFill>
              </a:defRPr>
            </a:lvl1pPr>
            <a:lvl2pPr>
              <a:defRPr sz="1800">
                <a:solidFill>
                  <a:srgbClr val="595959"/>
                </a:solidFill>
              </a:defRPr>
            </a:lvl2pPr>
            <a:lvl3pPr>
              <a:defRPr sz="1800">
                <a:solidFill>
                  <a:srgbClr val="595959"/>
                </a:solidFill>
              </a:defRPr>
            </a:lvl3pPr>
            <a:lvl4pPr>
              <a:defRPr sz="1800">
                <a:solidFill>
                  <a:srgbClr val="595959"/>
                </a:solidFill>
              </a:defRPr>
            </a:lvl4pPr>
            <a:lvl5pPr>
              <a:defRPr sz="1800">
                <a:solidFill>
                  <a:srgbClr val="5959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p:cNvSpPr>
            <a:spLocks noGrp="1"/>
          </p:cNvSpPr>
          <p:nvPr>
            <p:ph type="pic" sz="quarter" idx="10"/>
          </p:nvPr>
        </p:nvSpPr>
        <p:spPr>
          <a:xfrm>
            <a:off x="4724400" y="914400"/>
            <a:ext cx="4191000" cy="4495800"/>
          </a:xfrm>
        </p:spPr>
        <p:txBody>
          <a:bodyPr/>
          <a:lstStyle>
            <a:lvl1pPr>
              <a:defRPr sz="1800">
                <a:solidFill>
                  <a:srgbClr val="595959"/>
                </a:solidFill>
              </a:defRPr>
            </a:lvl1pPr>
          </a:lstStyle>
          <a:p>
            <a:pPr lvl="0"/>
            <a:r>
              <a:rPr lang="en-US" noProof="0" dirty="0"/>
              <a:t>Click icon to add picture</a:t>
            </a:r>
          </a:p>
        </p:txBody>
      </p:sp>
      <p:sp>
        <p:nvSpPr>
          <p:cNvPr id="8" name="Title 1"/>
          <p:cNvSpPr>
            <a:spLocks noGrp="1"/>
          </p:cNvSpPr>
          <p:nvPr>
            <p:ph type="title"/>
          </p:nvPr>
        </p:nvSpPr>
        <p:spPr>
          <a:xfrm>
            <a:off x="228600" y="228600"/>
            <a:ext cx="81534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572449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2144160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1" descr="LIONS_FOOTER.pn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pic>
      <p:sp>
        <p:nvSpPr>
          <p:cNvPr id="7" name="Rectangle 2"/>
          <p:cNvSpPr>
            <a:spLocks noGrp="1" noChangeArrowheads="1"/>
          </p:cNvSpPr>
          <p:nvPr>
            <p:ph type="title"/>
          </p:nvPr>
        </p:nvSpPr>
        <p:spPr bwMode="auto">
          <a:xfrm>
            <a:off x="228600" y="228600"/>
            <a:ext cx="8153400" cy="6096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8" name="Rectangle 3"/>
          <p:cNvSpPr>
            <a:spLocks noGrp="1" noChangeArrowheads="1"/>
          </p:cNvSpPr>
          <p:nvPr>
            <p:ph type="body" idx="1"/>
          </p:nvPr>
        </p:nvSpPr>
        <p:spPr bwMode="auto">
          <a:xfrm>
            <a:off x="228600" y="914400"/>
            <a:ext cx="8534400" cy="36576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 name="Text Box 9"/>
          <p:cNvSpPr txBox="1">
            <a:spLocks noChangeArrowheads="1"/>
          </p:cNvSpPr>
          <p:nvPr userDrawn="1"/>
        </p:nvSpPr>
        <p:spPr bwMode="auto">
          <a:xfrm>
            <a:off x="8572500" y="6400800"/>
            <a:ext cx="419100" cy="246063"/>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anchor="ctr">
            <a:spAutoFit/>
          </a:bodyPr>
          <a:lstStyle>
            <a:lvl1pPr eaLnBrk="0" hangingPunct="0">
              <a:defRPr sz="2400">
                <a:solidFill>
                  <a:schemeClr val="tx1"/>
                </a:solidFill>
                <a:latin typeface="Arial" pitchFamily="34" charset="0"/>
                <a:ea typeface="ヒラギノ角ゴ Pro W3" pitchFamily="-127" charset="-128"/>
              </a:defRPr>
            </a:lvl1pPr>
            <a:lvl2pPr marL="742950" indent="-285750" eaLnBrk="0" hangingPunct="0">
              <a:defRPr sz="2400">
                <a:solidFill>
                  <a:schemeClr val="tx1"/>
                </a:solidFill>
                <a:latin typeface="Arial" pitchFamily="34" charset="0"/>
                <a:ea typeface="ヒラギノ角ゴ Pro W3" pitchFamily="-127" charset="-128"/>
              </a:defRPr>
            </a:lvl2pPr>
            <a:lvl3pPr marL="1143000" indent="-228600" eaLnBrk="0" hangingPunct="0">
              <a:defRPr sz="2400">
                <a:solidFill>
                  <a:schemeClr val="tx1"/>
                </a:solidFill>
                <a:latin typeface="Arial" pitchFamily="34" charset="0"/>
                <a:ea typeface="ヒラギノ角ゴ Pro W3" pitchFamily="-127" charset="-128"/>
              </a:defRPr>
            </a:lvl3pPr>
            <a:lvl4pPr marL="1600200" indent="-228600" eaLnBrk="0" hangingPunct="0">
              <a:defRPr sz="2400">
                <a:solidFill>
                  <a:schemeClr val="tx1"/>
                </a:solidFill>
                <a:latin typeface="Arial" pitchFamily="34" charset="0"/>
                <a:ea typeface="ヒラギノ角ゴ Pro W3" pitchFamily="-127" charset="-128"/>
              </a:defRPr>
            </a:lvl4pPr>
            <a:lvl5pPr marL="2057400" indent="-228600" eaLnBrk="0" hangingPunct="0">
              <a:defRPr sz="2400">
                <a:solidFill>
                  <a:schemeClr val="tx1"/>
                </a:solidFill>
                <a:latin typeface="Arial" pitchFamily="34" charset="0"/>
                <a:ea typeface="ヒラギノ角ゴ Pro W3" pitchFamily="-127"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7" charset="-128"/>
              </a:defRPr>
            </a:lvl9pPr>
          </a:lstStyle>
          <a:p>
            <a:pPr algn="r">
              <a:spcBef>
                <a:spcPct val="50000"/>
              </a:spcBef>
            </a:pPr>
            <a:fld id="{971F048D-AFFB-4527-B9EA-EAF23BFAFE40}" type="slidenum">
              <a:rPr lang="en-US" altLang="en-US" sz="1000">
                <a:solidFill>
                  <a:srgbClr val="00338D"/>
                </a:solidFill>
              </a:rPr>
              <a:pPr algn="r">
                <a:spcBef>
                  <a:spcPct val="50000"/>
                </a:spcBef>
              </a:pPr>
              <a:t>‹#›</a:t>
            </a:fld>
            <a:endParaRPr lang="sv-SE" altLang="en-US" sz="1000" dirty="0">
              <a:solidFill>
                <a:srgbClr val="00338D"/>
              </a:solidFill>
            </a:endParaRP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Lst>
  <p:txStyles>
    <p:titleStyle>
      <a:lvl1pPr algn="l" rtl="0" eaLnBrk="0" fontAlgn="base" hangingPunct="0">
        <a:spcBef>
          <a:spcPct val="0"/>
        </a:spcBef>
        <a:spcAft>
          <a:spcPct val="0"/>
        </a:spcAft>
        <a:defRPr lang="en-US" sz="2800" b="1" dirty="0" smtClean="0">
          <a:solidFill>
            <a:srgbClr val="00338D"/>
          </a:solidFill>
          <a:latin typeface="+mj-lt"/>
          <a:ea typeface="+mj-ea"/>
          <a:cs typeface="+mj-cs"/>
        </a:defRPr>
      </a:lvl1pPr>
      <a:lvl2pPr algn="l" rtl="0" eaLnBrk="0" fontAlgn="base" hangingPunct="0">
        <a:spcBef>
          <a:spcPct val="0"/>
        </a:spcBef>
        <a:spcAft>
          <a:spcPct val="0"/>
        </a:spcAft>
        <a:defRPr sz="2500" b="1">
          <a:solidFill>
            <a:schemeClr val="tx1"/>
          </a:solidFill>
          <a:latin typeface="Arial" charset="0"/>
        </a:defRPr>
      </a:lvl2pPr>
      <a:lvl3pPr algn="l" rtl="0" eaLnBrk="0" fontAlgn="base" hangingPunct="0">
        <a:spcBef>
          <a:spcPct val="0"/>
        </a:spcBef>
        <a:spcAft>
          <a:spcPct val="0"/>
        </a:spcAft>
        <a:defRPr sz="2500" b="1">
          <a:solidFill>
            <a:schemeClr val="tx1"/>
          </a:solidFill>
          <a:latin typeface="Arial" charset="0"/>
        </a:defRPr>
      </a:lvl3pPr>
      <a:lvl4pPr algn="l" rtl="0" eaLnBrk="0" fontAlgn="base" hangingPunct="0">
        <a:spcBef>
          <a:spcPct val="0"/>
        </a:spcBef>
        <a:spcAft>
          <a:spcPct val="0"/>
        </a:spcAft>
        <a:defRPr sz="2500" b="1">
          <a:solidFill>
            <a:schemeClr val="tx1"/>
          </a:solidFill>
          <a:latin typeface="Arial" charset="0"/>
        </a:defRPr>
      </a:lvl4pPr>
      <a:lvl5pPr algn="l" rtl="0" eaLnBrk="0" fontAlgn="base" hangingPunct="0">
        <a:spcBef>
          <a:spcPct val="0"/>
        </a:spcBef>
        <a:spcAft>
          <a:spcPct val="0"/>
        </a:spcAft>
        <a:defRPr sz="2500" b="1">
          <a:solidFill>
            <a:schemeClr val="tx1"/>
          </a:solidFill>
          <a:latin typeface="Arial" charset="0"/>
        </a:defRPr>
      </a:lvl5pPr>
      <a:lvl6pPr marL="457200" algn="l" rtl="0" fontAlgn="base">
        <a:spcBef>
          <a:spcPct val="0"/>
        </a:spcBef>
        <a:spcAft>
          <a:spcPct val="0"/>
        </a:spcAft>
        <a:defRPr sz="2400">
          <a:solidFill>
            <a:schemeClr val="tx2"/>
          </a:solidFill>
          <a:latin typeface="Arial" charset="0"/>
        </a:defRPr>
      </a:lvl6pPr>
      <a:lvl7pPr marL="914400" algn="l" rtl="0" fontAlgn="base">
        <a:spcBef>
          <a:spcPct val="0"/>
        </a:spcBef>
        <a:spcAft>
          <a:spcPct val="0"/>
        </a:spcAft>
        <a:defRPr sz="2400">
          <a:solidFill>
            <a:schemeClr val="tx2"/>
          </a:solidFill>
          <a:latin typeface="Arial" charset="0"/>
        </a:defRPr>
      </a:lvl7pPr>
      <a:lvl8pPr marL="1371600" algn="l" rtl="0" fontAlgn="base">
        <a:spcBef>
          <a:spcPct val="0"/>
        </a:spcBef>
        <a:spcAft>
          <a:spcPct val="0"/>
        </a:spcAft>
        <a:defRPr sz="2400">
          <a:solidFill>
            <a:schemeClr val="tx2"/>
          </a:solidFill>
          <a:latin typeface="Arial" charset="0"/>
        </a:defRPr>
      </a:lvl8pPr>
      <a:lvl9pPr marL="1828800" algn="l" rtl="0" fontAlgn="base">
        <a:spcBef>
          <a:spcPct val="0"/>
        </a:spcBef>
        <a:spcAft>
          <a:spcPct val="0"/>
        </a:spcAft>
        <a:defRPr sz="2400">
          <a:solidFill>
            <a:schemeClr val="tx2"/>
          </a:solidFill>
          <a:latin typeface="Arial" charset="0"/>
        </a:defRPr>
      </a:lvl9pPr>
    </p:titleStyle>
    <p:bodyStyle>
      <a:lvl1pPr marL="230188" indent="-230188" algn="l" rtl="0" eaLnBrk="0" fontAlgn="base" hangingPunct="0">
        <a:spcBef>
          <a:spcPct val="20000"/>
        </a:spcBef>
        <a:spcAft>
          <a:spcPct val="0"/>
        </a:spcAft>
        <a:buFont typeface="Arial" charset="0"/>
        <a:buChar char="•"/>
        <a:defRPr sz="2600">
          <a:solidFill>
            <a:schemeClr val="tx1"/>
          </a:solidFill>
          <a:latin typeface="+mn-lt"/>
          <a:ea typeface="+mn-ea"/>
          <a:cs typeface="+mn-cs"/>
        </a:defRPr>
      </a:lvl1pPr>
      <a:lvl2pPr marL="684213" indent="-227013" algn="l" rtl="0" eaLnBrk="0" fontAlgn="base" hangingPunct="0">
        <a:spcBef>
          <a:spcPct val="20000"/>
        </a:spcBef>
        <a:spcAft>
          <a:spcPct val="0"/>
        </a:spcAft>
        <a:buFont typeface="Wingdings" pitchFamily="2" charset="2"/>
        <a:buChar char="§"/>
        <a:defRPr sz="2200">
          <a:solidFill>
            <a:schemeClr val="tx1"/>
          </a:solidFill>
          <a:latin typeface="+mn-lt"/>
        </a:defRPr>
      </a:lvl2pPr>
      <a:lvl3pPr marL="1144588" indent="-230188" algn="l" rtl="0" eaLnBrk="0" fontAlgn="base" hangingPunct="0">
        <a:spcBef>
          <a:spcPct val="20000"/>
        </a:spcBef>
        <a:spcAft>
          <a:spcPct val="0"/>
        </a:spcAft>
        <a:buFont typeface="Arial" pitchFamily="34" charset="0"/>
        <a:buChar char="○"/>
        <a:defRPr sz="2000">
          <a:solidFill>
            <a:schemeClr val="tx1"/>
          </a:solidFill>
          <a:latin typeface="+mn-lt"/>
        </a:defRPr>
      </a:lvl3pPr>
      <a:lvl4pPr marL="1598613" indent="-227013" algn="l" rtl="0" eaLnBrk="0" fontAlgn="base" hangingPunct="0">
        <a:spcBef>
          <a:spcPct val="20000"/>
        </a:spcBef>
        <a:spcAft>
          <a:spcPct val="0"/>
        </a:spcAft>
        <a:buFont typeface="Arial" charset="0"/>
        <a:buChar char="▫"/>
        <a:defRPr sz="1800">
          <a:solidFill>
            <a:schemeClr val="tx1"/>
          </a:solidFill>
          <a:latin typeface="+mn-lt"/>
        </a:defRPr>
      </a:lvl4pPr>
      <a:lvl5pPr marL="2058988" indent="-230188" algn="l" rtl="0" eaLnBrk="0" fontAlgn="base" hangingPunct="0">
        <a:spcBef>
          <a:spcPct val="20000"/>
        </a:spcBef>
        <a:spcAft>
          <a:spcPct val="0"/>
        </a:spcAft>
        <a:buFont typeface="Arial" charset="0"/>
        <a:buChar char="◦"/>
        <a:tabLst>
          <a:tab pos="2058988" algn="l"/>
        </a:tabLst>
        <a:defRPr sz="1600">
          <a:solidFill>
            <a:schemeClr val="tx1"/>
          </a:solidFill>
          <a:latin typeface="+mn-lt"/>
        </a:defRPr>
      </a:lvl5pPr>
      <a:lvl6pPr marL="2286000" algn="l" rtl="0" fontAlgn="base">
        <a:spcBef>
          <a:spcPct val="20000"/>
        </a:spcBef>
        <a:spcAft>
          <a:spcPct val="0"/>
        </a:spcAft>
        <a:buChar char="»"/>
        <a:defRPr sz="2400">
          <a:solidFill>
            <a:schemeClr val="tx1"/>
          </a:solidFill>
          <a:latin typeface="+mn-lt"/>
        </a:defRPr>
      </a:lvl6pPr>
      <a:lvl7pPr marL="2743200" algn="l" rtl="0" fontAlgn="base">
        <a:spcBef>
          <a:spcPct val="20000"/>
        </a:spcBef>
        <a:spcAft>
          <a:spcPct val="0"/>
        </a:spcAft>
        <a:buChar char="»"/>
        <a:defRPr sz="2400">
          <a:solidFill>
            <a:schemeClr val="tx1"/>
          </a:solidFill>
          <a:latin typeface="+mn-lt"/>
        </a:defRPr>
      </a:lvl7pPr>
      <a:lvl8pPr marL="3200400" algn="l" rtl="0" fontAlgn="base">
        <a:spcBef>
          <a:spcPct val="20000"/>
        </a:spcBef>
        <a:spcAft>
          <a:spcPct val="0"/>
        </a:spcAft>
        <a:buChar char="»"/>
        <a:defRPr sz="2400">
          <a:solidFill>
            <a:schemeClr val="tx1"/>
          </a:solidFill>
          <a:latin typeface="+mn-lt"/>
        </a:defRPr>
      </a:lvl8pPr>
      <a:lvl9pPr marL="3657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4495800"/>
            <a:ext cx="5410200" cy="1524000"/>
          </a:xfrm>
        </p:spPr>
        <p:txBody>
          <a:bodyPr/>
          <a:lstStyle/>
          <a:p>
            <a:r>
              <a:rPr lang="sv-SE" dirty="0"/>
              <a:t>En </a:t>
            </a:r>
            <a:r>
              <a:rPr lang="sv-SE" dirty="0" smtClean="0"/>
              <a:t>presentation </a:t>
            </a:r>
            <a:r>
              <a:rPr lang="sv-SE" dirty="0"/>
              <a:t>av </a:t>
            </a:r>
            <a:br>
              <a:rPr lang="sv-SE" dirty="0"/>
            </a:br>
            <a:r>
              <a:rPr lang="sv-SE" b="1" dirty="0"/>
              <a:t>Lions Clubs International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5638"/>
            <a:ext cx="9144000" cy="5705856"/>
          </a:xfrm>
          <a:prstGeom prst="rect">
            <a:avLst/>
          </a:prstGeom>
        </p:spPr>
      </p:pic>
      <p:sp>
        <p:nvSpPr>
          <p:cNvPr id="3" name="Content Placeholder 2"/>
          <p:cNvSpPr>
            <a:spLocks noGrp="1"/>
          </p:cNvSpPr>
          <p:nvPr>
            <p:ph sz="half" idx="4294967295"/>
          </p:nvPr>
        </p:nvSpPr>
        <p:spPr>
          <a:xfrm>
            <a:off x="0" y="685800"/>
            <a:ext cx="4343400" cy="5791200"/>
          </a:xfrm>
        </p:spPr>
        <p:txBody>
          <a:bodyPr/>
          <a:lstStyle/>
          <a:p>
            <a:pPr marL="0" indent="0">
              <a:buNone/>
            </a:pPr>
            <a:endParaRPr lang="en-US" dirty="0"/>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a:solidFill>
                <a:srgbClr val="FF0000"/>
              </a:solidFill>
            </a:endParaRPr>
          </a:p>
        </p:txBody>
      </p:sp>
      <p:sp>
        <p:nvSpPr>
          <p:cNvPr id="9" name="Rectangle 8"/>
          <p:cNvSpPr/>
          <p:nvPr/>
        </p:nvSpPr>
        <p:spPr bwMode="auto">
          <a:xfrm>
            <a:off x="0" y="4303673"/>
            <a:ext cx="10058400" cy="2630527"/>
          </a:xfrm>
          <a:prstGeom prst="rect">
            <a:avLst/>
          </a:prstGeom>
          <a:solidFill>
            <a:srgbClr val="FBC4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10" name="Content Placeholder 1"/>
          <p:cNvSpPr txBox="1">
            <a:spLocks/>
          </p:cNvSpPr>
          <p:nvPr/>
        </p:nvSpPr>
        <p:spPr bwMode="auto">
          <a:xfrm>
            <a:off x="457200" y="4482615"/>
            <a:ext cx="8686800" cy="23622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cs typeface="ヒラギノ角ゴ Pro W3" charset="0"/>
              </a:defRPr>
            </a:lvl1pPr>
            <a:lvl2pPr marL="684213" indent="-227013" algn="l" rtl="0" eaLnBrk="1" fontAlgn="base" hangingPunct="1">
              <a:spcBef>
                <a:spcPct val="20000"/>
              </a:spcBef>
              <a:spcAft>
                <a:spcPct val="0"/>
              </a:spcAft>
              <a:buFont typeface="Wingdings" pitchFamily="2" charset="2"/>
              <a:buChar char="§"/>
              <a:defRPr sz="1800">
                <a:solidFill>
                  <a:schemeClr val="tx1">
                    <a:lumMod val="65000"/>
                    <a:lumOff val="35000"/>
                  </a:schemeClr>
                </a:solidFill>
                <a:latin typeface="+mn-lt"/>
                <a:ea typeface="ヒラギノ角ゴ Pro W3" charset="0"/>
              </a:defRPr>
            </a:lvl2pPr>
            <a:lvl3pPr marL="1144588" indent="-230188" algn="l" rtl="0" eaLnBrk="1" fontAlgn="base" hangingPunct="1">
              <a:spcBef>
                <a:spcPct val="20000"/>
              </a:spcBef>
              <a:spcAft>
                <a:spcPct val="0"/>
              </a:spcAft>
              <a:buFont typeface="Arial" pitchFamily="34" charset="0"/>
              <a:buChar char="○"/>
              <a:tabLst/>
              <a:defRPr sz="1800">
                <a:solidFill>
                  <a:schemeClr val="tx1">
                    <a:lumMod val="65000"/>
                    <a:lumOff val="35000"/>
                  </a:schemeClr>
                </a:solidFill>
                <a:latin typeface="+mn-lt"/>
                <a:ea typeface="ヒラギノ角ゴ Pro W3" charset="0"/>
              </a:defRPr>
            </a:lvl3pPr>
            <a:lvl4pPr marL="1598613" indent="-227013"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defRPr>
            </a:lvl4pPr>
            <a:lvl5pPr marL="2058988" indent="-230188"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defRPr>
            </a:lvl5pPr>
            <a:lvl6pPr marL="2286000" algn="l" rtl="0" eaLnBrk="1" fontAlgn="base" hangingPunct="1">
              <a:spcBef>
                <a:spcPct val="20000"/>
              </a:spcBef>
              <a:spcAft>
                <a:spcPct val="0"/>
              </a:spcAft>
              <a:buChar char="»"/>
              <a:defRPr sz="2400">
                <a:solidFill>
                  <a:schemeClr val="tx1"/>
                </a:solidFill>
                <a:latin typeface="+mn-lt"/>
              </a:defRPr>
            </a:lvl6pPr>
            <a:lvl7pPr marL="2743200" algn="l" rtl="0" eaLnBrk="1" fontAlgn="base" hangingPunct="1">
              <a:spcBef>
                <a:spcPct val="20000"/>
              </a:spcBef>
              <a:spcAft>
                <a:spcPct val="0"/>
              </a:spcAft>
              <a:buChar char="»"/>
              <a:defRPr sz="2400">
                <a:solidFill>
                  <a:schemeClr val="tx1"/>
                </a:solidFill>
                <a:latin typeface="+mn-lt"/>
              </a:defRPr>
            </a:lvl7pPr>
            <a:lvl8pPr marL="3200400" algn="l" rtl="0" eaLnBrk="1" fontAlgn="base" hangingPunct="1">
              <a:spcBef>
                <a:spcPct val="20000"/>
              </a:spcBef>
              <a:spcAft>
                <a:spcPct val="0"/>
              </a:spcAft>
              <a:buChar char="»"/>
              <a:defRPr sz="2400">
                <a:solidFill>
                  <a:schemeClr val="tx1"/>
                </a:solidFill>
                <a:latin typeface="+mn-lt"/>
              </a:defRPr>
            </a:lvl8pPr>
            <a:lvl9pPr marL="3657600" algn="l" rtl="0" eaLnBrk="1" fontAlgn="base" hangingPunct="1">
              <a:spcBef>
                <a:spcPct val="20000"/>
              </a:spcBef>
              <a:spcAft>
                <a:spcPct val="0"/>
              </a:spcAft>
              <a:buChar char="»"/>
              <a:defRPr sz="2400">
                <a:solidFill>
                  <a:schemeClr val="tx1"/>
                </a:solidFill>
                <a:latin typeface="+mn-lt"/>
              </a:defRPr>
            </a:lvl9pPr>
          </a:lstStyle>
          <a:p>
            <a:pPr marL="0" indent="0">
              <a:buNone/>
            </a:pPr>
            <a:r>
              <a:rPr lang="sv-SE" sz="2800" dirty="0">
                <a:solidFill>
                  <a:srgbClr val="404040"/>
                </a:solidFill>
              </a:rPr>
              <a:t>Lions Clubs International är </a:t>
            </a:r>
            <a:r>
              <a:rPr lang="sv-SE" sz="2800" dirty="0" smtClean="0">
                <a:solidFill>
                  <a:srgbClr val="404040"/>
                </a:solidFill>
              </a:rPr>
              <a:t>en av </a:t>
            </a:r>
            <a:r>
              <a:rPr lang="sv-SE" sz="2800" b="1" dirty="0" smtClean="0">
                <a:solidFill>
                  <a:srgbClr val="404040"/>
                </a:solidFill>
              </a:rPr>
              <a:t>världens </a:t>
            </a:r>
            <a:r>
              <a:rPr lang="sv-SE" sz="2800" b="1">
                <a:solidFill>
                  <a:srgbClr val="404040"/>
                </a:solidFill>
              </a:rPr>
              <a:t>största</a:t>
            </a:r>
            <a:r>
              <a:rPr lang="sv-SE" sz="2800">
                <a:solidFill>
                  <a:srgbClr val="404040"/>
                </a:solidFill>
              </a:rPr>
              <a:t> </a:t>
            </a:r>
            <a:r>
              <a:rPr lang="sv-SE" sz="2800" smtClean="0">
                <a:solidFill>
                  <a:srgbClr val="404040"/>
                </a:solidFill>
              </a:rPr>
              <a:t>hjälpklubborganisationer. </a:t>
            </a:r>
            <a:r>
              <a:rPr lang="sv-SE" sz="2800" dirty="0">
                <a:solidFill>
                  <a:srgbClr val="404040"/>
                </a:solidFill>
              </a:rPr>
              <a:t>Vi finns i över 200 länder och består av 1,4 miljoner </a:t>
            </a:r>
            <a:r>
              <a:rPr lang="sv-SE" sz="2800" dirty="0" err="1">
                <a:solidFill>
                  <a:srgbClr val="404040"/>
                </a:solidFill>
              </a:rPr>
              <a:t>lionmedlemmar</a:t>
            </a:r>
            <a:r>
              <a:rPr lang="sv-SE" sz="2800" dirty="0" smtClean="0">
                <a:solidFill>
                  <a:srgbClr val="404040"/>
                </a:solidFill>
              </a:rPr>
              <a:t>.</a:t>
            </a:r>
          </a:p>
          <a:p>
            <a:pPr marL="0" indent="0">
              <a:buNone/>
            </a:pPr>
            <a:r>
              <a:rPr lang="sv-SE" sz="2800" dirty="0" smtClean="0">
                <a:solidFill>
                  <a:srgbClr val="404040"/>
                </a:solidFill>
              </a:rPr>
              <a:t>Sveriges Lions har över 10 000  medlemmar.</a:t>
            </a:r>
            <a:endParaRPr lang="sv-SE" sz="2800" dirty="0">
              <a:solidFill>
                <a:srgbClr val="404040"/>
              </a:solidFill>
            </a:endParaRPr>
          </a:p>
        </p:txBody>
      </p:sp>
    </p:spTree>
    <p:extLst>
      <p:ext uri="{BB962C8B-B14F-4D97-AF65-F5344CB8AC3E}">
        <p14:creationId xmlns:p14="http://schemas.microsoft.com/office/powerpoint/2010/main" val="100435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95400"/>
            <a:ext cx="9144000" cy="6085379"/>
          </a:xfrm>
          <a:prstGeom prst="rect">
            <a:avLst/>
          </a:prstGeom>
        </p:spPr>
      </p:pic>
      <p:sp>
        <p:nvSpPr>
          <p:cNvPr id="3" name="Content Placeholder 2"/>
          <p:cNvSpPr>
            <a:spLocks noGrp="1"/>
          </p:cNvSpPr>
          <p:nvPr>
            <p:ph sz="half" idx="4294967295"/>
          </p:nvPr>
        </p:nvSpPr>
        <p:spPr>
          <a:xfrm>
            <a:off x="0" y="685800"/>
            <a:ext cx="4343400" cy="5791200"/>
          </a:xfrm>
        </p:spPr>
        <p:txBody>
          <a:bodyPr/>
          <a:lstStyle/>
          <a:p>
            <a:pPr marL="0" indent="0">
              <a:buNone/>
            </a:pPr>
            <a:endParaRPr lang="en-US" dirty="0"/>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a:solidFill>
                <a:srgbClr val="FF0000"/>
              </a:solidFill>
            </a:endParaRPr>
          </a:p>
        </p:txBody>
      </p:sp>
      <p:sp>
        <p:nvSpPr>
          <p:cNvPr id="9" name="Rectangle 8"/>
          <p:cNvSpPr/>
          <p:nvPr/>
        </p:nvSpPr>
        <p:spPr bwMode="auto">
          <a:xfrm>
            <a:off x="0" y="4303673"/>
            <a:ext cx="10058400" cy="2630527"/>
          </a:xfrm>
          <a:prstGeom prst="rect">
            <a:avLst/>
          </a:prstGeom>
          <a:solidFill>
            <a:srgbClr val="FBC4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10" name="Content Placeholder 1"/>
          <p:cNvSpPr txBox="1">
            <a:spLocks/>
          </p:cNvSpPr>
          <p:nvPr/>
        </p:nvSpPr>
        <p:spPr bwMode="auto">
          <a:xfrm>
            <a:off x="152400" y="4437836"/>
            <a:ext cx="7239000" cy="2362200"/>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cs typeface="ヒラギノ角ゴ Pro W3" charset="0"/>
              </a:defRPr>
            </a:lvl1pPr>
            <a:lvl2pPr marL="684213" indent="-227013" algn="l" rtl="0" eaLnBrk="1" fontAlgn="base" hangingPunct="1">
              <a:spcBef>
                <a:spcPct val="20000"/>
              </a:spcBef>
              <a:spcAft>
                <a:spcPct val="0"/>
              </a:spcAft>
              <a:buFont typeface="Wingdings" pitchFamily="2" charset="2"/>
              <a:buChar char="§"/>
              <a:defRPr sz="1800">
                <a:solidFill>
                  <a:schemeClr val="tx1">
                    <a:lumMod val="65000"/>
                    <a:lumOff val="35000"/>
                  </a:schemeClr>
                </a:solidFill>
                <a:latin typeface="+mn-lt"/>
                <a:ea typeface="ヒラギノ角ゴ Pro W3" charset="0"/>
              </a:defRPr>
            </a:lvl2pPr>
            <a:lvl3pPr marL="1144588" indent="-230188" algn="l" rtl="0" eaLnBrk="1" fontAlgn="base" hangingPunct="1">
              <a:spcBef>
                <a:spcPct val="20000"/>
              </a:spcBef>
              <a:spcAft>
                <a:spcPct val="0"/>
              </a:spcAft>
              <a:buFont typeface="Arial" pitchFamily="34" charset="0"/>
              <a:buChar char="○"/>
              <a:tabLst/>
              <a:defRPr sz="1800">
                <a:solidFill>
                  <a:schemeClr val="tx1">
                    <a:lumMod val="65000"/>
                    <a:lumOff val="35000"/>
                  </a:schemeClr>
                </a:solidFill>
                <a:latin typeface="+mn-lt"/>
                <a:ea typeface="ヒラギノ角ゴ Pro W3" charset="0"/>
              </a:defRPr>
            </a:lvl3pPr>
            <a:lvl4pPr marL="1598613" indent="-227013"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defRPr>
            </a:lvl4pPr>
            <a:lvl5pPr marL="2058988" indent="-230188" algn="l" rtl="0" eaLnBrk="1" fontAlgn="base" hangingPunct="1">
              <a:spcBef>
                <a:spcPct val="20000"/>
              </a:spcBef>
              <a:spcAft>
                <a:spcPct val="0"/>
              </a:spcAft>
              <a:buFont typeface="Arial" pitchFamily="34" charset="0"/>
              <a:buChar char="◦"/>
              <a:defRPr sz="1800">
                <a:solidFill>
                  <a:schemeClr val="tx1">
                    <a:lumMod val="65000"/>
                    <a:lumOff val="35000"/>
                  </a:schemeClr>
                </a:solidFill>
                <a:latin typeface="+mn-lt"/>
                <a:ea typeface="ヒラギノ角ゴ Pro W3" charset="0"/>
              </a:defRPr>
            </a:lvl5pPr>
            <a:lvl6pPr marL="2286000" algn="l" rtl="0" eaLnBrk="1" fontAlgn="base" hangingPunct="1">
              <a:spcBef>
                <a:spcPct val="20000"/>
              </a:spcBef>
              <a:spcAft>
                <a:spcPct val="0"/>
              </a:spcAft>
              <a:buChar char="»"/>
              <a:defRPr sz="2400">
                <a:solidFill>
                  <a:schemeClr val="tx1"/>
                </a:solidFill>
                <a:latin typeface="+mn-lt"/>
              </a:defRPr>
            </a:lvl6pPr>
            <a:lvl7pPr marL="2743200" algn="l" rtl="0" eaLnBrk="1" fontAlgn="base" hangingPunct="1">
              <a:spcBef>
                <a:spcPct val="20000"/>
              </a:spcBef>
              <a:spcAft>
                <a:spcPct val="0"/>
              </a:spcAft>
              <a:buChar char="»"/>
              <a:defRPr sz="2400">
                <a:solidFill>
                  <a:schemeClr val="tx1"/>
                </a:solidFill>
                <a:latin typeface="+mn-lt"/>
              </a:defRPr>
            </a:lvl7pPr>
            <a:lvl8pPr marL="3200400" algn="l" rtl="0" eaLnBrk="1" fontAlgn="base" hangingPunct="1">
              <a:spcBef>
                <a:spcPct val="20000"/>
              </a:spcBef>
              <a:spcAft>
                <a:spcPct val="0"/>
              </a:spcAft>
              <a:buChar char="»"/>
              <a:defRPr sz="2400">
                <a:solidFill>
                  <a:schemeClr val="tx1"/>
                </a:solidFill>
                <a:latin typeface="+mn-lt"/>
              </a:defRPr>
            </a:lvl8pPr>
            <a:lvl9pPr marL="3657600" algn="l" rtl="0" eaLnBrk="1" fontAlgn="base" hangingPunct="1">
              <a:spcBef>
                <a:spcPct val="20000"/>
              </a:spcBef>
              <a:spcAft>
                <a:spcPct val="0"/>
              </a:spcAft>
              <a:buChar char="»"/>
              <a:defRPr sz="2400">
                <a:solidFill>
                  <a:schemeClr val="tx1"/>
                </a:solidFill>
                <a:latin typeface="+mn-lt"/>
              </a:defRPr>
            </a:lvl9pPr>
          </a:lstStyle>
          <a:p>
            <a:pPr marL="0" indent="0">
              <a:buNone/>
            </a:pPr>
            <a:r>
              <a:rPr lang="sv-SE" sz="2400" dirty="0" smtClean="0">
                <a:solidFill>
                  <a:srgbClr val="404040"/>
                </a:solidFill>
              </a:rPr>
              <a:t>Utnämnd </a:t>
            </a:r>
            <a:r>
              <a:rPr lang="sv-SE" sz="2400" dirty="0">
                <a:solidFill>
                  <a:srgbClr val="404040"/>
                </a:solidFill>
              </a:rPr>
              <a:t>till den </a:t>
            </a:r>
            <a:r>
              <a:rPr lang="sv-SE" sz="2400" b="1" dirty="0">
                <a:solidFill>
                  <a:srgbClr val="404040"/>
                </a:solidFill>
              </a:rPr>
              <a:t>främsta</a:t>
            </a:r>
            <a:r>
              <a:rPr lang="sv-SE" sz="2400" dirty="0">
                <a:solidFill>
                  <a:srgbClr val="404040"/>
                </a:solidFill>
              </a:rPr>
              <a:t> icke-statliga organisationen av </a:t>
            </a:r>
            <a:r>
              <a:rPr lang="sv-SE" sz="2400" dirty="0" err="1">
                <a:solidFill>
                  <a:srgbClr val="404040"/>
                </a:solidFill>
              </a:rPr>
              <a:t>Financial</a:t>
            </a:r>
            <a:r>
              <a:rPr lang="sv-SE" sz="2400" dirty="0">
                <a:solidFill>
                  <a:srgbClr val="404040"/>
                </a:solidFill>
              </a:rPr>
              <a:t> </a:t>
            </a:r>
            <a:r>
              <a:rPr lang="sv-SE" sz="2400" dirty="0" smtClean="0">
                <a:solidFill>
                  <a:srgbClr val="404040"/>
                </a:solidFill>
              </a:rPr>
              <a:t>Times 2007.</a:t>
            </a:r>
            <a:endParaRPr lang="sv-SE" sz="2400" dirty="0">
              <a:solidFill>
                <a:srgbClr val="404040"/>
              </a:solidFill>
            </a:endParaRPr>
          </a:p>
        </p:txBody>
      </p:sp>
    </p:spTree>
    <p:extLst>
      <p:ext uri="{BB962C8B-B14F-4D97-AF65-F5344CB8AC3E}">
        <p14:creationId xmlns:p14="http://schemas.microsoft.com/office/powerpoint/2010/main" val="3857964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0"/>
            <a:ext cx="10286999" cy="6858000"/>
          </a:xfrm>
          <a:prstGeom prst="rect">
            <a:avLst/>
          </a:prstGeom>
        </p:spPr>
      </p:pic>
      <p:sp>
        <p:nvSpPr>
          <p:cNvPr id="6" name="Rectangle 5"/>
          <p:cNvSpPr/>
          <p:nvPr/>
        </p:nvSpPr>
        <p:spPr bwMode="auto">
          <a:xfrm>
            <a:off x="-293556" y="4119211"/>
            <a:ext cx="8382000" cy="3503951"/>
          </a:xfrm>
          <a:prstGeom prst="rect">
            <a:avLst/>
          </a:prstGeom>
          <a:solidFill>
            <a:srgbClr val="FBC4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2" name="Title 1"/>
          <p:cNvSpPr>
            <a:spLocks noGrp="1"/>
          </p:cNvSpPr>
          <p:nvPr>
            <p:ph type="title"/>
          </p:nvPr>
        </p:nvSpPr>
        <p:spPr/>
        <p:txBody>
          <a:bodyPr/>
          <a:lstStyle/>
          <a:p>
            <a:r>
              <a:rPr lang="sv-SE" dirty="0"/>
              <a:t>Lions UPPGIFT</a:t>
            </a:r>
          </a:p>
        </p:txBody>
      </p:sp>
      <p:sp>
        <p:nvSpPr>
          <p:cNvPr id="3" name="TextBox 2"/>
          <p:cNvSpPr txBox="1"/>
          <p:nvPr/>
        </p:nvSpPr>
        <p:spPr>
          <a:xfrm>
            <a:off x="1768212" y="4378166"/>
            <a:ext cx="6183443" cy="2708434"/>
          </a:xfrm>
          <a:prstGeom prst="rect">
            <a:avLst/>
          </a:prstGeom>
          <a:noFill/>
        </p:spPr>
        <p:txBody>
          <a:bodyPr wrap="square" rtlCol="0">
            <a:spAutoFit/>
          </a:bodyPr>
          <a:lstStyle/>
          <a:p>
            <a:pPr algn="r"/>
            <a:r>
              <a:rPr lang="sv-SE" sz="2800" dirty="0">
                <a:solidFill>
                  <a:srgbClr val="404040"/>
                </a:solidFill>
              </a:rPr>
              <a:t>Att göra det möjligt för frivilliga att hjälpa till i samhället, tillgodose humanitära behov samt främja fred och internationell förståelse genom Lions klubbar.</a:t>
            </a:r>
          </a:p>
          <a:p>
            <a:pPr algn="r"/>
            <a:endParaRPr lang="sv-SE" sz="3000" dirty="0"/>
          </a:p>
        </p:txBody>
      </p:sp>
    </p:spTree>
    <p:extLst>
      <p:ext uri="{BB962C8B-B14F-4D97-AF65-F5344CB8AC3E}">
        <p14:creationId xmlns:p14="http://schemas.microsoft.com/office/powerpoint/2010/main" val="142120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143000"/>
            <a:ext cx="8382000" cy="3420424"/>
          </a:xfrm>
          <a:prstGeom prst="rect">
            <a:avLst/>
          </a:prstGeom>
          <a:noFill/>
        </p:spPr>
        <p:txBody>
          <a:bodyPr wrap="square" rtlCol="0">
            <a:spAutoFit/>
          </a:bodyPr>
          <a:lstStyle/>
          <a:p>
            <a:pPr marL="285750" indent="-285750">
              <a:lnSpc>
                <a:spcPct val="110000"/>
              </a:lnSpc>
              <a:buFont typeface="Arial" pitchFamily="34" charset="0"/>
              <a:buChar char="•"/>
            </a:pPr>
            <a:r>
              <a:rPr lang="sv-SE" b="1" dirty="0">
                <a:solidFill>
                  <a:srgbClr val="404040"/>
                </a:solidFill>
              </a:rPr>
              <a:t>Att organisera</a:t>
            </a:r>
            <a:r>
              <a:rPr lang="sv-SE" dirty="0">
                <a:solidFill>
                  <a:srgbClr val="404040"/>
                </a:solidFill>
              </a:rPr>
              <a:t>, chartra och ha tillsyn över serviceklubbar under namnet Lions Clubs. </a:t>
            </a:r>
          </a:p>
          <a:p>
            <a:pPr marL="285750" indent="-285750">
              <a:lnSpc>
                <a:spcPct val="110000"/>
              </a:lnSpc>
              <a:buFont typeface="Arial" pitchFamily="34" charset="0"/>
              <a:buChar char="•"/>
            </a:pPr>
            <a:r>
              <a:rPr lang="sv-SE" b="1" dirty="0">
                <a:solidFill>
                  <a:srgbClr val="404040"/>
                </a:solidFill>
              </a:rPr>
              <a:t>Att samordna </a:t>
            </a:r>
            <a:r>
              <a:rPr lang="sv-SE" dirty="0"/>
              <a:t>lionklubbarnas aktiviteter och standardisera administrationen.</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skapa</a:t>
            </a:r>
            <a:r>
              <a:rPr lang="sv-SE" dirty="0"/>
              <a:t> och upprätthålla en anda av samförstånd mellan jordens folk.</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befrämja </a:t>
            </a:r>
            <a:r>
              <a:rPr lang="sv-SE" dirty="0"/>
              <a:t>god samhällsanda hos alla medborgare.</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genom</a:t>
            </a:r>
            <a:r>
              <a:rPr lang="sv-SE" dirty="0"/>
              <a:t> aktiva insatser på olika områden bidra till samhällets välfärd.</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förena</a:t>
            </a:r>
            <a:r>
              <a:rPr lang="sv-SE" dirty="0"/>
              <a:t> klubbarna i band av vänskap, gott kamratskap och ömsesidig förståelse.</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utgöra</a:t>
            </a:r>
            <a:r>
              <a:rPr lang="sv-SE" dirty="0"/>
              <a:t> ett forum där frågor av allmänt intresse må fritt och allsidigt dryftas, dock skall klubbarna i politiskt och religiöst hänseende vara neutrala.</a:t>
            </a:r>
            <a:r>
              <a:rPr lang="sv-SE" dirty="0">
                <a:solidFill>
                  <a:srgbClr val="404040"/>
                </a:solidFill>
              </a:rPr>
              <a:t> </a:t>
            </a:r>
          </a:p>
          <a:p>
            <a:pPr marL="285750" indent="-285750">
              <a:lnSpc>
                <a:spcPct val="110000"/>
              </a:lnSpc>
              <a:buFont typeface="Arial" pitchFamily="34" charset="0"/>
              <a:buChar char="•"/>
            </a:pPr>
            <a:r>
              <a:rPr lang="sv-SE" b="1" dirty="0">
                <a:solidFill>
                  <a:srgbClr val="404040"/>
                </a:solidFill>
              </a:rPr>
              <a:t>Att uppmuntra</a:t>
            </a:r>
            <a:r>
              <a:rPr lang="sv-SE" dirty="0"/>
              <a:t> till duglighet och ansvarskänsla i både affärs- och yrkesliv.</a:t>
            </a:r>
            <a:endParaRPr lang="sv-SE" dirty="0">
              <a:solidFill>
                <a:srgbClr val="404040"/>
              </a:solidFill>
            </a:endParaRPr>
          </a:p>
        </p:txBody>
      </p:sp>
      <p:sp>
        <p:nvSpPr>
          <p:cNvPr id="2" name="Title 1"/>
          <p:cNvSpPr>
            <a:spLocks noGrp="1"/>
          </p:cNvSpPr>
          <p:nvPr>
            <p:ph type="title"/>
          </p:nvPr>
        </p:nvSpPr>
        <p:spPr/>
        <p:txBody>
          <a:bodyPr/>
          <a:lstStyle/>
          <a:p>
            <a:r>
              <a:rPr lang="sv-SE" dirty="0"/>
              <a:t>Lions SYFTEN</a:t>
            </a:r>
          </a:p>
        </p:txBody>
      </p:sp>
    </p:spTree>
    <p:extLst>
      <p:ext uri="{BB962C8B-B14F-4D97-AF65-F5344CB8AC3E}">
        <p14:creationId xmlns:p14="http://schemas.microsoft.com/office/powerpoint/2010/main" val="4068685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33400"/>
            <a:ext cx="9550400" cy="3780366"/>
          </a:xfrm>
          <a:prstGeom prst="rect">
            <a:avLst/>
          </a:prstGeom>
        </p:spPr>
      </p:pic>
      <p:sp>
        <p:nvSpPr>
          <p:cNvPr id="10" name="Rectangle 9"/>
          <p:cNvSpPr/>
          <p:nvPr/>
        </p:nvSpPr>
        <p:spPr bwMode="auto">
          <a:xfrm>
            <a:off x="228600" y="-533400"/>
            <a:ext cx="3200400" cy="1295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FBC40E"/>
              </a:solidFill>
              <a:effectLst/>
              <a:ea typeface="ヒラギノ角ゴ Pro W3" pitchFamily="84" charset="-128"/>
            </a:endParaRPr>
          </a:p>
        </p:txBody>
      </p:sp>
      <p:sp>
        <p:nvSpPr>
          <p:cNvPr id="8" name="Rectangle 7"/>
          <p:cNvSpPr/>
          <p:nvPr/>
        </p:nvSpPr>
        <p:spPr bwMode="auto">
          <a:xfrm>
            <a:off x="0" y="3733800"/>
            <a:ext cx="9144000" cy="152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FBC40E"/>
              </a:solidFill>
              <a:effectLst/>
              <a:ea typeface="ヒラギノ角ゴ Pro W3" pitchFamily="84" charset="-128"/>
            </a:endParaRPr>
          </a:p>
        </p:txBody>
      </p:sp>
      <p:sp>
        <p:nvSpPr>
          <p:cNvPr id="2" name="Title 1"/>
          <p:cNvSpPr>
            <a:spLocks noGrp="1"/>
          </p:cNvSpPr>
          <p:nvPr>
            <p:ph type="title"/>
          </p:nvPr>
        </p:nvSpPr>
        <p:spPr/>
        <p:txBody>
          <a:bodyPr/>
          <a:lstStyle/>
          <a:p>
            <a:r>
              <a:rPr lang="sv-SE" dirty="0"/>
              <a:t>Våra kärnvärden</a:t>
            </a:r>
          </a:p>
        </p:txBody>
      </p:sp>
      <p:sp>
        <p:nvSpPr>
          <p:cNvPr id="3" name="Content Placeholder 2"/>
          <p:cNvSpPr>
            <a:spLocks noGrp="1"/>
          </p:cNvSpPr>
          <p:nvPr>
            <p:ph idx="4294967295"/>
          </p:nvPr>
        </p:nvSpPr>
        <p:spPr>
          <a:xfrm>
            <a:off x="457200" y="4038600"/>
            <a:ext cx="8382000" cy="3048000"/>
          </a:xfrm>
        </p:spPr>
        <p:txBody>
          <a:bodyPr/>
          <a:lstStyle/>
          <a:p>
            <a:pPr marL="0" indent="0">
              <a:buNone/>
            </a:pPr>
            <a:r>
              <a:rPr lang="sv-SE" sz="3200" dirty="0">
                <a:solidFill>
                  <a:srgbClr val="404040"/>
                </a:solidFill>
              </a:rPr>
              <a:t>"Du kommer inte särskilt långt förrän du börjar göra något för någon annan."</a:t>
            </a:r>
          </a:p>
          <a:p>
            <a:pPr marL="0" indent="0">
              <a:buNone/>
            </a:pPr>
            <a:endParaRPr lang="sv-SE" sz="2400" dirty="0">
              <a:solidFill>
                <a:srgbClr val="404040"/>
              </a:solidFill>
            </a:endParaRPr>
          </a:p>
          <a:p>
            <a:pPr marL="0" indent="0">
              <a:buNone/>
            </a:pPr>
            <a:r>
              <a:rPr lang="sv-SE" sz="1800" dirty="0">
                <a:solidFill>
                  <a:srgbClr val="404040"/>
                </a:solidFill>
              </a:rPr>
              <a:t>Melvin Jones, LCI:s grundade.</a:t>
            </a:r>
            <a:endParaRPr lang="sv-SE" sz="18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a:p>
            <a:pPr marL="0" indent="0" algn="ctr">
              <a:buNone/>
            </a:pPr>
            <a:endParaRPr lang="sv-SE" sz="2000" b="1" dirty="0">
              <a:solidFill>
                <a:srgbClr val="404040"/>
              </a:solidFill>
            </a:endParaRPr>
          </a:p>
        </p:txBody>
      </p:sp>
      <p:sp>
        <p:nvSpPr>
          <p:cNvPr id="11" name="Rectangle 10"/>
          <p:cNvSpPr/>
          <p:nvPr/>
        </p:nvSpPr>
        <p:spPr bwMode="auto">
          <a:xfrm>
            <a:off x="0" y="3048000"/>
            <a:ext cx="9144000" cy="838200"/>
          </a:xfrm>
          <a:prstGeom prst="rect">
            <a:avLst/>
          </a:prstGeom>
          <a:solidFill>
            <a:srgbClr val="FBC40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FBC40E"/>
              </a:solidFill>
              <a:effectLst/>
              <a:ea typeface="ヒラギノ角ゴ Pro W3" pitchFamily="84" charset="-128"/>
            </a:endParaRPr>
          </a:p>
        </p:txBody>
      </p:sp>
      <p:sp>
        <p:nvSpPr>
          <p:cNvPr id="12" name="Rectangle 11"/>
          <p:cNvSpPr/>
          <p:nvPr/>
        </p:nvSpPr>
        <p:spPr>
          <a:xfrm>
            <a:off x="533400" y="3200400"/>
            <a:ext cx="4775466" cy="523220"/>
          </a:xfrm>
          <a:prstGeom prst="rect">
            <a:avLst/>
          </a:prstGeom>
        </p:spPr>
        <p:txBody>
          <a:bodyPr wrap="none">
            <a:spAutoFit/>
          </a:bodyPr>
          <a:lstStyle/>
          <a:p>
            <a:r>
              <a:rPr lang="sv-SE" sz="2800" dirty="0">
                <a:solidFill>
                  <a:srgbClr val="00338D"/>
                </a:solidFill>
              </a:rPr>
              <a:t>Ledde till vårt motto: </a:t>
            </a:r>
            <a:r>
              <a:rPr lang="sv-SE" sz="2800" b="1" dirty="0">
                <a:solidFill>
                  <a:srgbClr val="00338D"/>
                </a:solidFill>
              </a:rPr>
              <a:t>Vi hjälper</a:t>
            </a:r>
            <a:r>
              <a:rPr lang="sv-SE" dirty="0"/>
              <a:t> </a:t>
            </a:r>
            <a:endParaRPr lang="sv-SE" sz="2800" dirty="0">
              <a:solidFill>
                <a:srgbClr val="00338D"/>
              </a:solidFill>
            </a:endParaRPr>
          </a:p>
        </p:txBody>
      </p:sp>
    </p:spTree>
    <p:extLst>
      <p:ext uri="{BB962C8B-B14F-4D97-AF65-F5344CB8AC3E}">
        <p14:creationId xmlns:p14="http://schemas.microsoft.com/office/powerpoint/2010/main" val="115177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571500" y="609600"/>
            <a:ext cx="8534400" cy="860425"/>
          </a:xfrm>
        </p:spPr>
        <p:txBody>
          <a:bodyPr/>
          <a:lstStyle/>
          <a:p>
            <a:r>
              <a:rPr lang="sv-SE" altLang="sv-SE" sz="4800" dirty="0"/>
              <a:t>Lions stöder </a:t>
            </a:r>
            <a:r>
              <a:rPr lang="sv-SE" altLang="sv-SE" sz="4800" dirty="0" smtClean="0"/>
              <a:t>ungdomar</a:t>
            </a:r>
            <a:endParaRPr lang="sv-SE" dirty="0"/>
          </a:p>
        </p:txBody>
      </p:sp>
      <p:pic>
        <p:nvPicPr>
          <p:cNvPr id="4" name="Bildobjekt 8" descr="IMGP116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425" y="1558925"/>
            <a:ext cx="6489700" cy="489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nderrubrik 2"/>
          <p:cNvSpPr>
            <a:spLocks noGrp="1"/>
          </p:cNvSpPr>
          <p:nvPr>
            <p:ph type="subTitle" idx="1"/>
          </p:nvPr>
        </p:nvSpPr>
        <p:spPr>
          <a:xfrm>
            <a:off x="5181600" y="1752600"/>
            <a:ext cx="3943350" cy="1638300"/>
          </a:xfrm>
        </p:spPr>
        <p:txBody>
          <a:bodyPr/>
          <a:lstStyle/>
          <a:p>
            <a:pPr algn="l"/>
            <a:r>
              <a:rPr lang="sv-SE" altLang="sv-SE" sz="2000" dirty="0"/>
              <a:t>Lions stöder också ungdomar genom att erbjuda läger i syfte att skapa förståelse för olika kulturer.  </a:t>
            </a:r>
          </a:p>
          <a:p>
            <a:endParaRPr lang="sv-SE" dirty="0"/>
          </a:p>
        </p:txBody>
      </p:sp>
    </p:spTree>
    <p:extLst>
      <p:ext uri="{BB962C8B-B14F-4D97-AF65-F5344CB8AC3E}">
        <p14:creationId xmlns:p14="http://schemas.microsoft.com/office/powerpoint/2010/main" val="201015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914400" y="1524000"/>
            <a:ext cx="4267200" cy="4267200"/>
          </a:xfrm>
          <a:prstGeom prst="ellipse">
            <a:avLst/>
          </a:prstGeom>
          <a:solidFill>
            <a:schemeClr val="accent1">
              <a:alpha val="1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22" name="Oval 21"/>
          <p:cNvSpPr/>
          <p:nvPr/>
        </p:nvSpPr>
        <p:spPr bwMode="auto">
          <a:xfrm>
            <a:off x="1295400" y="1524000"/>
            <a:ext cx="4267200" cy="4267200"/>
          </a:xfrm>
          <a:prstGeom prst="ellipse">
            <a:avLst/>
          </a:prstGeom>
          <a:solidFill>
            <a:schemeClr val="accent1">
              <a:alpha val="1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23" name="Oval 22"/>
          <p:cNvSpPr/>
          <p:nvPr/>
        </p:nvSpPr>
        <p:spPr bwMode="auto">
          <a:xfrm>
            <a:off x="3581400" y="1524000"/>
            <a:ext cx="4267200" cy="4267200"/>
          </a:xfrm>
          <a:prstGeom prst="ellipse">
            <a:avLst/>
          </a:prstGeom>
          <a:solidFill>
            <a:schemeClr val="accent1">
              <a:alpha val="1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24" name="Oval 23"/>
          <p:cNvSpPr/>
          <p:nvPr/>
        </p:nvSpPr>
        <p:spPr bwMode="auto">
          <a:xfrm>
            <a:off x="5715000" y="1524000"/>
            <a:ext cx="4267200" cy="4267200"/>
          </a:xfrm>
          <a:prstGeom prst="ellipse">
            <a:avLst/>
          </a:prstGeom>
          <a:solidFill>
            <a:schemeClr val="accent1">
              <a:alpha val="1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ea typeface="ヒラギノ角ゴ Pro W3" pitchFamily="84" charset="-128"/>
            </a:endParaRPr>
          </a:p>
        </p:txBody>
      </p:sp>
      <p:sp>
        <p:nvSpPr>
          <p:cNvPr id="2" name="Title 1"/>
          <p:cNvSpPr>
            <a:spLocks noGrp="1"/>
          </p:cNvSpPr>
          <p:nvPr>
            <p:ph type="title"/>
          </p:nvPr>
        </p:nvSpPr>
        <p:spPr>
          <a:xfrm>
            <a:off x="228600" y="228600"/>
            <a:ext cx="5943600" cy="1447800"/>
          </a:xfrm>
        </p:spPr>
        <p:txBody>
          <a:bodyPr/>
          <a:lstStyle/>
          <a:p>
            <a:r>
              <a:rPr lang="sv-SE" dirty="0"/>
              <a:t>Kommunikationskanaler till klubbar och medlemmar</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64518" y="2362200"/>
            <a:ext cx="1213120" cy="1609864"/>
          </a:xfrm>
          <a:prstGeom prst="rect">
            <a:avLst/>
          </a:prstGeom>
          <a:noFill/>
          <a:ln>
            <a:noFill/>
          </a:ln>
          <a:effectLst>
            <a:outerShdw blurRad="50800" dist="38100" dir="2700000" algn="tl" rotWithShape="0">
              <a:prstClr val="black">
                <a:alpha val="40000"/>
              </a:prstClr>
            </a:outerShdw>
          </a:effectLst>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chemeClr val="accent1"/>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174" b="93913" l="4110" r="89498">
                        <a14:foregroundMark x1="4566" y1="2174" x2="4566" y2="2174"/>
                        <a14:foregroundMark x1="11416" y1="96522" x2="11416" y2="96522"/>
                        <a14:foregroundMark x1="66210" y1="93913" x2="66210" y2="93913"/>
                        <a14:foregroundMark x1="66210" y1="93913" x2="66210" y2="93913"/>
                        <a14:foregroundMark x1="66210" y1="93913" x2="66210" y2="93913"/>
                      </a14:backgroundRemoval>
                    </a14:imgEffect>
                  </a14:imgLayer>
                </a14:imgProps>
              </a:ext>
              <a:ext uri="{28A0092B-C50C-407E-A947-70E740481C1C}">
                <a14:useLocalDpi xmlns:a14="http://schemas.microsoft.com/office/drawing/2010/main" val="0"/>
              </a:ext>
            </a:extLst>
          </a:blip>
          <a:srcRect/>
          <a:stretch>
            <a:fillRect/>
          </a:stretch>
        </p:blipFill>
        <p:spPr bwMode="auto">
          <a:xfrm>
            <a:off x="2590800" y="2438400"/>
            <a:ext cx="1624361" cy="1705950"/>
          </a:xfrm>
          <a:prstGeom prst="rect">
            <a:avLst/>
          </a:prstGeom>
          <a:noFill/>
          <a:ln>
            <a:noFill/>
          </a:ln>
          <a:effectLst/>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chemeClr val="accent1"/>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chemeClr val="tx1"/>
                </a:solidFill>
                <a:miter lim="800000"/>
                <a:headEnd/>
                <a:tailEnd/>
              </a14:hiddenLine>
            </a:ext>
            <a:ext uri="{AF507438-7753-43e0-B8FC-AC1667EBCBE1}">
              <a14:hiddenEffects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effectLst>
                  <a:outerShdw dist="35921" dir="2700000" algn="ctr" rotWithShape="0">
                    <a:schemeClr val="bg2"/>
                  </a:outerShdw>
                </a:effectLst>
              </a14:hiddenEffects>
            </a:ext>
          </a:extLst>
        </p:spPr>
      </p:pic>
      <p:sp>
        <p:nvSpPr>
          <p:cNvPr id="14" name="TextBox 13"/>
          <p:cNvSpPr txBox="1"/>
          <p:nvPr/>
        </p:nvSpPr>
        <p:spPr>
          <a:xfrm>
            <a:off x="304800" y="4188808"/>
            <a:ext cx="3124200" cy="1846659"/>
          </a:xfrm>
          <a:prstGeom prst="rect">
            <a:avLst/>
          </a:prstGeom>
          <a:noFill/>
        </p:spPr>
        <p:txBody>
          <a:bodyPr wrap="square" rtlCol="0">
            <a:spAutoFit/>
          </a:bodyPr>
          <a:lstStyle/>
          <a:p>
            <a:pPr marL="120650" indent="-120650"/>
            <a:r>
              <a:rPr lang="sv-SE" sz="1400" b="1" dirty="0">
                <a:solidFill>
                  <a:schemeClr val="tx1">
                    <a:lumMod val="75000"/>
                    <a:lumOff val="25000"/>
                  </a:schemeClr>
                </a:solidFill>
              </a:rPr>
              <a:t>Tidningen</a:t>
            </a:r>
            <a:r>
              <a:rPr lang="sv-SE" sz="1600" dirty="0"/>
              <a:t> </a:t>
            </a:r>
            <a:r>
              <a:rPr lang="sv-SE" sz="1400" b="1" i="1" dirty="0">
                <a:solidFill>
                  <a:schemeClr val="tx1">
                    <a:lumMod val="75000"/>
                    <a:lumOff val="25000"/>
                  </a:schemeClr>
                </a:solidFill>
              </a:rPr>
              <a:t>LION</a:t>
            </a:r>
          </a:p>
          <a:p>
            <a:pPr marL="120650" indent="-120650">
              <a:buFont typeface="Arial" pitchFamily="34" charset="0"/>
              <a:buChar char="•"/>
            </a:pPr>
            <a:r>
              <a:rPr lang="sv-SE" sz="1400" dirty="0">
                <a:solidFill>
                  <a:schemeClr val="tx1">
                    <a:lumMod val="75000"/>
                    <a:lumOff val="25000"/>
                  </a:schemeClr>
                </a:solidFill>
              </a:rPr>
              <a:t>Nytt digitalt format,</a:t>
            </a:r>
            <a:r>
              <a:rPr sz="1600" dirty="0"/>
              <a:t/>
            </a:r>
            <a:br>
              <a:rPr sz="1600" dirty="0"/>
            </a:br>
            <a:r>
              <a:rPr lang="sv-SE" sz="1400" dirty="0">
                <a:solidFill>
                  <a:schemeClr val="tx1">
                    <a:lumMod val="75000"/>
                    <a:lumOff val="25000"/>
                  </a:schemeClr>
                </a:solidFill>
              </a:rPr>
              <a:t>10 utgåvor per år</a:t>
            </a:r>
          </a:p>
          <a:p>
            <a:pPr marL="120650" indent="-120650">
              <a:buFont typeface="Arial" pitchFamily="34" charset="0"/>
              <a:buChar char="•"/>
            </a:pPr>
            <a:r>
              <a:rPr lang="sv-SE" sz="1400" dirty="0">
                <a:solidFill>
                  <a:schemeClr val="tx1">
                    <a:lumMod val="75000"/>
                    <a:lumOff val="25000"/>
                  </a:schemeClr>
                </a:solidFill>
              </a:rPr>
              <a:t>Engelska och </a:t>
            </a:r>
            <a:br>
              <a:rPr lang="sv-SE" sz="1400" dirty="0">
                <a:solidFill>
                  <a:schemeClr val="tx1">
                    <a:lumMod val="75000"/>
                    <a:lumOff val="25000"/>
                  </a:schemeClr>
                </a:solidFill>
              </a:rPr>
            </a:br>
            <a:r>
              <a:rPr lang="sv-SE" sz="1400" dirty="0">
                <a:solidFill>
                  <a:schemeClr val="tx1">
                    <a:lumMod val="75000"/>
                    <a:lumOff val="25000"/>
                  </a:schemeClr>
                </a:solidFill>
              </a:rPr>
              <a:t>spanska utgåvan</a:t>
            </a:r>
            <a:r>
              <a:rPr sz="1600" dirty="0"/>
              <a:t/>
            </a:r>
            <a:br>
              <a:rPr sz="1600" dirty="0"/>
            </a:br>
            <a:r>
              <a:rPr lang="sv-SE" sz="1400" dirty="0">
                <a:solidFill>
                  <a:schemeClr val="tx1">
                    <a:lumMod val="75000"/>
                    <a:lumOff val="25000"/>
                  </a:schemeClr>
                </a:solidFill>
              </a:rPr>
              <a:t>från huvudkontoret</a:t>
            </a:r>
          </a:p>
          <a:p>
            <a:pPr marL="120650" indent="-120650">
              <a:buFont typeface="Arial" pitchFamily="34" charset="0"/>
              <a:buChar char="•"/>
            </a:pPr>
            <a:r>
              <a:rPr lang="sv-SE" sz="1400" dirty="0">
                <a:solidFill>
                  <a:schemeClr val="tx1">
                    <a:lumMod val="75000"/>
                    <a:lumOff val="25000"/>
                  </a:schemeClr>
                </a:solidFill>
              </a:rPr>
              <a:t>399 000 upplagor</a:t>
            </a:r>
          </a:p>
          <a:p>
            <a:pPr marL="120650" indent="-120650">
              <a:buFont typeface="Arial" pitchFamily="34" charset="0"/>
              <a:buChar char="•"/>
            </a:pPr>
            <a:r>
              <a:rPr lang="sv-SE" sz="1400" dirty="0">
                <a:solidFill>
                  <a:schemeClr val="tx1">
                    <a:lumMod val="75000"/>
                    <a:lumOff val="25000"/>
                  </a:schemeClr>
                </a:solidFill>
              </a:rPr>
              <a:t>31 andra utgåvor runt om i världen</a:t>
            </a:r>
          </a:p>
        </p:txBody>
      </p:sp>
      <p:sp>
        <p:nvSpPr>
          <p:cNvPr id="17" name="TextBox 16"/>
          <p:cNvSpPr txBox="1"/>
          <p:nvPr/>
        </p:nvSpPr>
        <p:spPr>
          <a:xfrm>
            <a:off x="2667000" y="4188808"/>
            <a:ext cx="1676400" cy="1169551"/>
          </a:xfrm>
          <a:prstGeom prst="rect">
            <a:avLst/>
          </a:prstGeom>
          <a:noFill/>
        </p:spPr>
        <p:txBody>
          <a:bodyPr wrap="square" rtlCol="0">
            <a:spAutoFit/>
          </a:bodyPr>
          <a:lstStyle/>
          <a:p>
            <a:r>
              <a:rPr lang="sv-SE" sz="1400" b="1" dirty="0">
                <a:solidFill>
                  <a:schemeClr val="tx1">
                    <a:lumMod val="75000"/>
                    <a:lumOff val="25000"/>
                  </a:schemeClr>
                </a:solidFill>
              </a:rPr>
              <a:t>Massutskick</a:t>
            </a:r>
          </a:p>
          <a:p>
            <a:r>
              <a:rPr lang="sv-SE" sz="1400" dirty="0">
                <a:solidFill>
                  <a:schemeClr val="tx1">
                    <a:lumMod val="75000"/>
                    <a:lumOff val="25000"/>
                  </a:schemeClr>
                </a:solidFill>
              </a:rPr>
              <a:t>Skickar 30 miljoner meddelanden varje år</a:t>
            </a:r>
          </a:p>
        </p:txBody>
      </p:sp>
      <p:sp>
        <p:nvSpPr>
          <p:cNvPr id="18" name="TextBox 17"/>
          <p:cNvSpPr txBox="1"/>
          <p:nvPr/>
        </p:nvSpPr>
        <p:spPr>
          <a:xfrm>
            <a:off x="4953000" y="4188808"/>
            <a:ext cx="1747252" cy="738664"/>
          </a:xfrm>
          <a:prstGeom prst="rect">
            <a:avLst/>
          </a:prstGeom>
          <a:noFill/>
        </p:spPr>
        <p:txBody>
          <a:bodyPr wrap="square" rtlCol="0">
            <a:spAutoFit/>
          </a:bodyPr>
          <a:lstStyle/>
          <a:p>
            <a:r>
              <a:rPr lang="sv-SE" sz="1400" b="1" dirty="0">
                <a:solidFill>
                  <a:schemeClr val="tx1">
                    <a:lumMod val="75000"/>
                    <a:lumOff val="25000"/>
                  </a:schemeClr>
                </a:solidFill>
              </a:rPr>
              <a:t>Sociala medier</a:t>
            </a:r>
          </a:p>
          <a:p>
            <a:r>
              <a:rPr lang="sv-SE" sz="1400" dirty="0">
                <a:solidFill>
                  <a:schemeClr val="tx1">
                    <a:lumMod val="75000"/>
                    <a:lumOff val="25000"/>
                  </a:schemeClr>
                </a:solidFill>
              </a:rPr>
              <a:t>Facebook, Twitter, YouTube, Blogg</a:t>
            </a:r>
          </a:p>
        </p:txBody>
      </p:sp>
      <p:sp>
        <p:nvSpPr>
          <p:cNvPr id="3" name="TextBox 2"/>
          <p:cNvSpPr txBox="1"/>
          <p:nvPr/>
        </p:nvSpPr>
        <p:spPr>
          <a:xfrm>
            <a:off x="304800" y="1371600"/>
            <a:ext cx="5638800" cy="646331"/>
          </a:xfrm>
          <a:prstGeom prst="rect">
            <a:avLst/>
          </a:prstGeom>
          <a:noFill/>
          <a:ln>
            <a:noFill/>
          </a:ln>
        </p:spPr>
        <p:txBody>
          <a:bodyPr wrap="square" rtlCol="0">
            <a:spAutoFit/>
          </a:bodyPr>
          <a:lstStyle/>
          <a:p>
            <a:r>
              <a:rPr lang="sv-SE" b="1" dirty="0">
                <a:solidFill>
                  <a:srgbClr val="404040"/>
                </a:solidFill>
              </a:rPr>
              <a:t>Kommunicerar dygnet runt på nya plattformar, i och med kommunikationsrevolutionen</a:t>
            </a:r>
          </a:p>
        </p:txBody>
      </p:sp>
      <p:sp>
        <p:nvSpPr>
          <p:cNvPr id="7" name="TextBox 6"/>
          <p:cNvSpPr txBox="1"/>
          <p:nvPr/>
        </p:nvSpPr>
        <p:spPr>
          <a:xfrm>
            <a:off x="7315200" y="4188808"/>
            <a:ext cx="1676400" cy="523220"/>
          </a:xfrm>
          <a:prstGeom prst="rect">
            <a:avLst/>
          </a:prstGeom>
          <a:noFill/>
        </p:spPr>
        <p:txBody>
          <a:bodyPr wrap="square" rtlCol="0">
            <a:spAutoFit/>
          </a:bodyPr>
          <a:lstStyle/>
          <a:p>
            <a:r>
              <a:rPr lang="sv-SE" sz="1400" b="1" dirty="0">
                <a:solidFill>
                  <a:schemeClr val="tx1">
                    <a:lumMod val="75000"/>
                    <a:lumOff val="25000"/>
                  </a:schemeClr>
                </a:solidFill>
              </a:rPr>
              <a:t>Under utveckling</a:t>
            </a:r>
          </a:p>
          <a:p>
            <a:r>
              <a:rPr lang="sv-SE" sz="1400" dirty="0">
                <a:solidFill>
                  <a:schemeClr val="tx1">
                    <a:lumMod val="75000"/>
                    <a:lumOff val="25000"/>
                  </a:schemeClr>
                </a:solidFill>
              </a:rPr>
              <a:t>Mobilappar</a:t>
            </a:r>
          </a:p>
        </p:txBody>
      </p:sp>
      <p:pic>
        <p:nvPicPr>
          <p:cNvPr id="4098" name="Picture 2" descr="C:\Users\plynch\AppData\Local\Microsoft\Windows\Temporary Internet Files\Content.IE5\JFWYQO2I\Cell phone[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1400" y="2590800"/>
            <a:ext cx="1393265" cy="1422152"/>
          </a:xfrm>
          <a:prstGeom prst="rect">
            <a:avLst/>
          </a:prstGeom>
          <a:noFill/>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Lst>
        </p:spPr>
      </p:pic>
      <p:pic>
        <p:nvPicPr>
          <p:cNvPr id="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2819400"/>
            <a:ext cx="1831108" cy="990600"/>
          </a:xfrm>
          <a:prstGeom prst="rect">
            <a:avLst/>
          </a:prstGeom>
          <a:noFill/>
          <a:ln>
            <a:noFill/>
          </a:ln>
          <a:effectLst/>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chemeClr val="accent1"/>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chemeClr val="tx1"/>
                </a:solidFill>
                <a:miter lim="800000"/>
                <a:headEnd/>
                <a:tailEnd/>
              </a14:hiddenLine>
            </a:ext>
            <a:ext uri="{AF507438-7753-43e0-B8FC-AC1667EBCBE1}">
              <a14:hiddenEffects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535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98"/>
                                        </p:tgtEl>
                                        <p:attrNameLst>
                                          <p:attrName>style.visibility</p:attrName>
                                        </p:attrNameLst>
                                      </p:cBhvr>
                                      <p:to>
                                        <p:strVal val="visible"/>
                                      </p:to>
                                    </p:set>
                                    <p:animEffect transition="in" filter="fade">
                                      <p:cBhvr>
                                        <p:cTn id="40" dur="500"/>
                                        <p:tgtEl>
                                          <p:spTgt spid="409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animBg="1"/>
      <p:bldP spid="23" grpId="0" animBg="1"/>
      <p:bldP spid="24" grpId="0" animBg="1"/>
      <p:bldP spid="14" grpId="0"/>
      <p:bldP spid="17" grpId="0"/>
      <p:bldP spid="1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0"/>
            <a:ext cx="10210800" cy="7124949"/>
          </a:xfrm>
          <a:prstGeom prst="rect">
            <a:avLst/>
          </a:prstGeom>
        </p:spPr>
      </p:pic>
      <p:pic>
        <p:nvPicPr>
          <p:cNvPr id="7" name="Picture 6" descr="LIONS-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9200" y="5486400"/>
            <a:ext cx="1422400" cy="1422400"/>
          </a:xfrm>
          <a:prstGeom prst="rect">
            <a:avLst/>
          </a:prstGeom>
        </p:spPr>
      </p:pic>
      <p:sp>
        <p:nvSpPr>
          <p:cNvPr id="2" name="textruta 1"/>
          <p:cNvSpPr txBox="1"/>
          <p:nvPr/>
        </p:nvSpPr>
        <p:spPr>
          <a:xfrm>
            <a:off x="-457200" y="31630"/>
            <a:ext cx="6400800" cy="3570208"/>
          </a:xfrm>
          <a:prstGeom prst="rect">
            <a:avLst/>
          </a:prstGeom>
          <a:noFill/>
        </p:spPr>
        <p:txBody>
          <a:bodyPr wrap="square" rtlCol="0">
            <a:spAutoFit/>
          </a:bodyPr>
          <a:lstStyle/>
          <a:p>
            <a:pPr>
              <a:spcBef>
                <a:spcPct val="0"/>
              </a:spcBef>
            </a:pPr>
            <a:r>
              <a:rPr lang="sv-SE" altLang="sv-SE" sz="2800" dirty="0"/>
              <a:t>Sveriges Lions </a:t>
            </a:r>
            <a:r>
              <a:rPr lang="sv-SE" altLang="sv-SE" sz="2800" dirty="0" smtClean="0"/>
              <a:t>motto </a:t>
            </a:r>
            <a:r>
              <a:rPr lang="sv-SE" altLang="sv-SE" sz="2800" dirty="0"/>
              <a:t>är:</a:t>
            </a:r>
            <a:br>
              <a:rPr lang="sv-SE" altLang="sv-SE" sz="2800" dirty="0"/>
            </a:br>
            <a:r>
              <a:rPr lang="sv-SE" altLang="sv-SE" sz="2800" dirty="0"/>
              <a:t>För samhällsansvar</a:t>
            </a:r>
            <a:br>
              <a:rPr lang="sv-SE" altLang="sv-SE" sz="2800" dirty="0"/>
            </a:br>
            <a:r>
              <a:rPr lang="sv-SE" altLang="sv-SE" sz="2800" dirty="0"/>
              <a:t>och livskvalitet.</a:t>
            </a:r>
          </a:p>
          <a:p>
            <a:pPr>
              <a:spcBef>
                <a:spcPct val="0"/>
              </a:spcBef>
            </a:pPr>
            <a:endParaRPr lang="sv-SE" altLang="sv-SE" sz="2800" dirty="0"/>
          </a:p>
          <a:p>
            <a:pPr>
              <a:spcBef>
                <a:spcPct val="0"/>
              </a:spcBef>
            </a:pPr>
            <a:r>
              <a:rPr lang="sv-SE" altLang="sv-SE" sz="2800" dirty="0"/>
              <a:t>Internationellt motto:</a:t>
            </a:r>
          </a:p>
          <a:p>
            <a:pPr>
              <a:spcBef>
                <a:spcPct val="0"/>
              </a:spcBef>
            </a:pPr>
            <a:r>
              <a:rPr lang="sv-SE" altLang="sv-SE" sz="2800" dirty="0" err="1"/>
              <a:t>We</a:t>
            </a:r>
            <a:r>
              <a:rPr lang="sv-SE" altLang="sv-SE" sz="2800" dirty="0"/>
              <a:t> serve  - </a:t>
            </a:r>
          </a:p>
          <a:p>
            <a:pPr>
              <a:spcBef>
                <a:spcPct val="0"/>
              </a:spcBef>
            </a:pPr>
            <a:r>
              <a:rPr lang="sv-SE" altLang="sv-SE" sz="2800" dirty="0"/>
              <a:t>Vi hjälper.</a:t>
            </a:r>
          </a:p>
          <a:p>
            <a:endParaRPr lang="sv-SE" sz="3000" dirty="0" err="1" smtClean="0"/>
          </a:p>
        </p:txBody>
      </p:sp>
    </p:spTree>
    <p:extLst>
      <p:ext uri="{BB962C8B-B14F-4D97-AF65-F5344CB8AC3E}">
        <p14:creationId xmlns:p14="http://schemas.microsoft.com/office/powerpoint/2010/main" val="194103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6705600" cy="4953000"/>
          </a:xfrm>
        </p:spPr>
        <p:txBody>
          <a:bodyPr/>
          <a:lstStyle/>
          <a:p>
            <a:r>
              <a:rPr lang="sv-SE" sz="1800" dirty="0">
                <a:solidFill>
                  <a:schemeClr val="tx1">
                    <a:lumMod val="75000"/>
                    <a:lumOff val="25000"/>
                  </a:schemeClr>
                </a:solidFill>
              </a:rPr>
              <a:t>Vårt historiska åtagande att utrota blindhet som kan förebyggas, hjälpa de blinda och utföra insatser inom synområdet dateras tillbaka ända till Helen Kellers tal till Lions 1925.</a:t>
            </a:r>
          </a:p>
          <a:p>
            <a:pPr marL="0" indent="0">
              <a:buNone/>
            </a:pPr>
            <a:endParaRPr lang="sv-SE" sz="900" dirty="0">
              <a:solidFill>
                <a:schemeClr val="tx1">
                  <a:lumMod val="75000"/>
                  <a:lumOff val="25000"/>
                </a:schemeClr>
              </a:solidFill>
            </a:endParaRPr>
          </a:p>
          <a:p>
            <a:r>
              <a:rPr lang="sv-SE" sz="1800" dirty="0">
                <a:solidFill>
                  <a:schemeClr val="tx1">
                    <a:lumMod val="75000"/>
                    <a:lumOff val="25000"/>
                  </a:schemeClr>
                </a:solidFill>
              </a:rPr>
              <a:t>Nu genomför vi världens största program som bekämpar blindhet som går att förhindra runt om i världen. Programmet, som heter SightFirst, </a:t>
            </a:r>
            <a:r>
              <a:rPr lang="sv-SE" sz="1800" b="1" dirty="0">
                <a:solidFill>
                  <a:schemeClr val="tx1">
                    <a:lumMod val="75000"/>
                    <a:lumOff val="25000"/>
                  </a:schemeClr>
                </a:solidFill>
              </a:rPr>
              <a:t>har återställt synen hos 9 miljoner</a:t>
            </a:r>
            <a:r>
              <a:rPr lang="sv-SE" sz="1800" dirty="0">
                <a:solidFill>
                  <a:schemeClr val="tx1">
                    <a:lumMod val="75000"/>
                    <a:lumOff val="25000"/>
                  </a:schemeClr>
                </a:solidFill>
              </a:rPr>
              <a:t>, förhindrat blindhet hos 30 miljoner och byggt 600 ögonkliniker </a:t>
            </a:r>
            <a:r>
              <a:rPr lang="sv-SE" sz="1800" b="1" dirty="0">
                <a:solidFill>
                  <a:schemeClr val="tx1">
                    <a:lumMod val="75000"/>
                    <a:lumOff val="25000"/>
                  </a:schemeClr>
                </a:solidFill>
              </a:rPr>
              <a:t>-- allt detta för USD 6 per person.</a:t>
            </a:r>
            <a:endParaRPr lang="sv-SE" sz="1800" dirty="0">
              <a:solidFill>
                <a:schemeClr val="tx1">
                  <a:lumMod val="75000"/>
                  <a:lumOff val="25000"/>
                </a:schemeClr>
              </a:solidFill>
            </a:endParaRPr>
          </a:p>
          <a:p>
            <a:pPr marL="0" indent="0">
              <a:buNone/>
            </a:pPr>
            <a:endParaRPr lang="sv-SE" sz="900" dirty="0">
              <a:solidFill>
                <a:schemeClr val="tx1">
                  <a:lumMod val="75000"/>
                  <a:lumOff val="25000"/>
                </a:schemeClr>
              </a:solidFill>
            </a:endParaRPr>
          </a:p>
          <a:p>
            <a:r>
              <a:rPr lang="sv-SE" sz="1800" dirty="0">
                <a:solidFill>
                  <a:schemeClr val="tx1">
                    <a:lumMod val="75000"/>
                    <a:lumOff val="25000"/>
                  </a:schemeClr>
                </a:solidFill>
              </a:rPr>
              <a:t>Insatser som förändrar liv: </a:t>
            </a:r>
            <a:r>
              <a:rPr lang="sv-SE" sz="1800" b="1" dirty="0">
                <a:solidFill>
                  <a:schemeClr val="tx1">
                    <a:lumMod val="75000"/>
                    <a:lumOff val="25000"/>
                  </a:schemeClr>
                </a:solidFill>
              </a:rPr>
              <a:t>7 av 10 fall</a:t>
            </a:r>
            <a:r>
              <a:rPr lang="sv-SE" dirty="0"/>
              <a:t> </a:t>
            </a:r>
            <a:r>
              <a:rPr lang="sv-SE" sz="1800" dirty="0">
                <a:solidFill>
                  <a:schemeClr val="tx1">
                    <a:lumMod val="75000"/>
                    <a:lumOff val="25000"/>
                  </a:schemeClr>
                </a:solidFill>
              </a:rPr>
              <a:t>av 40 miljoner fall av blindhet</a:t>
            </a:r>
            <a:r>
              <a:rPr lang="sv-SE" dirty="0"/>
              <a:t> </a:t>
            </a:r>
            <a:r>
              <a:rPr lang="sv-SE" sz="1800" dirty="0">
                <a:solidFill>
                  <a:schemeClr val="tx1">
                    <a:lumMod val="75000"/>
                    <a:lumOff val="25000"/>
                  </a:schemeClr>
                </a:solidFill>
              </a:rPr>
              <a:t>är så kallad </a:t>
            </a:r>
            <a:r>
              <a:rPr lang="sv-SE" sz="1800" b="1" dirty="0">
                <a:solidFill>
                  <a:schemeClr val="tx1">
                    <a:lumMod val="75000"/>
                    <a:lumOff val="25000"/>
                  </a:schemeClr>
                </a:solidFill>
              </a:rPr>
              <a:t>onödig blindhet</a:t>
            </a:r>
            <a:r>
              <a:rPr lang="sv-SE" sz="1800" dirty="0">
                <a:solidFill>
                  <a:schemeClr val="tx1">
                    <a:lumMod val="75000"/>
                    <a:lumOff val="25000"/>
                  </a:schemeClr>
                </a:solidFill>
              </a:rPr>
              <a:t> och kan enkelt förhindras. </a:t>
            </a:r>
          </a:p>
          <a:p>
            <a:pPr marL="0" indent="0">
              <a:buNone/>
            </a:pPr>
            <a:endParaRPr lang="sv-SE" sz="900" dirty="0">
              <a:solidFill>
                <a:schemeClr val="tx1">
                  <a:lumMod val="75000"/>
                  <a:lumOff val="25000"/>
                </a:schemeClr>
              </a:solidFill>
            </a:endParaRPr>
          </a:p>
          <a:p>
            <a:r>
              <a:rPr lang="sv-SE" sz="1800" dirty="0">
                <a:solidFill>
                  <a:schemeClr val="tx1">
                    <a:lumMod val="75000"/>
                    <a:lumOff val="25000"/>
                  </a:schemeClr>
                </a:solidFill>
              </a:rPr>
              <a:t>Genomför ett dussintals program - från ledarhundskolor, synundersökningar, till en majoritet av världens ögonbanker - för att förebygga onödig synförlust och funktionsnedsättning.</a:t>
            </a:r>
          </a:p>
        </p:txBody>
      </p:sp>
      <p:sp>
        <p:nvSpPr>
          <p:cNvPr id="2" name="Title 1"/>
          <p:cNvSpPr>
            <a:spLocks noGrp="1"/>
          </p:cNvSpPr>
          <p:nvPr>
            <p:ph type="title"/>
          </p:nvPr>
        </p:nvSpPr>
        <p:spPr/>
        <p:txBody>
          <a:bodyPr/>
          <a:lstStyle/>
          <a:p>
            <a:r>
              <a:rPr lang="sv-SE" dirty="0"/>
              <a:t>Omfattningen av Lions insatser i dag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800" y="2057400"/>
            <a:ext cx="1371600" cy="1443789"/>
          </a:xfrm>
          <a:prstGeom prst="rect">
            <a:avLst/>
          </a:prstGeom>
        </p:spPr>
      </p:pic>
    </p:spTree>
    <p:extLst>
      <p:ext uri="{BB962C8B-B14F-4D97-AF65-F5344CB8AC3E}">
        <p14:creationId xmlns:p14="http://schemas.microsoft.com/office/powerpoint/2010/main" val="184309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086600" cy="4724400"/>
          </a:xfrm>
        </p:spPr>
        <p:txBody>
          <a:bodyPr/>
          <a:lstStyle/>
          <a:p>
            <a:pPr>
              <a:lnSpc>
                <a:spcPct val="90000"/>
              </a:lnSpc>
            </a:pPr>
            <a:r>
              <a:rPr lang="sv-SE" dirty="0"/>
              <a:t>Lions tar sig an humanitära utmaningar på tre olika nivåer.</a:t>
            </a:r>
          </a:p>
          <a:p>
            <a:pPr lvl="1">
              <a:lnSpc>
                <a:spcPct val="90000"/>
              </a:lnSpc>
            </a:pPr>
            <a:r>
              <a:rPr lang="sv-SE" b="1" dirty="0"/>
              <a:t>Lokalsamhället</a:t>
            </a:r>
            <a:endParaRPr lang="sv-SE" dirty="0"/>
          </a:p>
          <a:p>
            <a:pPr lvl="1">
              <a:lnSpc>
                <a:spcPct val="90000"/>
              </a:lnSpc>
            </a:pPr>
            <a:r>
              <a:rPr lang="sv-SE" b="1" dirty="0"/>
              <a:t>Nationellt och regionalt</a:t>
            </a:r>
          </a:p>
          <a:p>
            <a:pPr lvl="1">
              <a:lnSpc>
                <a:spcPct val="90000"/>
              </a:lnSpc>
            </a:pPr>
            <a:r>
              <a:rPr lang="sv-SE" b="1" dirty="0"/>
              <a:t>Globalt</a:t>
            </a:r>
            <a:endParaRPr lang="sv-SE" dirty="0"/>
          </a:p>
          <a:p>
            <a:pPr marL="0" indent="0">
              <a:lnSpc>
                <a:spcPct val="90000"/>
              </a:lnSpc>
              <a:buNone/>
            </a:pPr>
            <a:endParaRPr lang="sv-SE" sz="900" b="1" dirty="0"/>
          </a:p>
          <a:p>
            <a:pPr>
              <a:lnSpc>
                <a:spcPct val="90000"/>
              </a:lnSpc>
            </a:pPr>
            <a:r>
              <a:rPr lang="sv-SE" dirty="0"/>
              <a:t>Klubbar kan ta itu med valfri humanitär utmaning i lokalsamhället.</a:t>
            </a:r>
          </a:p>
          <a:p>
            <a:pPr marL="0" indent="0">
              <a:lnSpc>
                <a:spcPct val="90000"/>
              </a:lnSpc>
              <a:buNone/>
            </a:pPr>
            <a:endParaRPr lang="sv-SE" sz="900" dirty="0"/>
          </a:p>
          <a:p>
            <a:pPr>
              <a:lnSpc>
                <a:spcPct val="90000"/>
              </a:lnSpc>
            </a:pPr>
            <a:r>
              <a:rPr lang="sv-SE" dirty="0"/>
              <a:t>Lions bidrar årligen med USD 1 miljard för att ta i tu med humanitära behov. </a:t>
            </a:r>
          </a:p>
          <a:p>
            <a:pPr marL="0" indent="0">
              <a:lnSpc>
                <a:spcPct val="90000"/>
              </a:lnSpc>
              <a:buNone/>
            </a:pPr>
            <a:endParaRPr lang="sv-SE" sz="900" dirty="0"/>
          </a:p>
          <a:p>
            <a:pPr>
              <a:lnSpc>
                <a:spcPct val="90000"/>
              </a:lnSpc>
            </a:pPr>
            <a:r>
              <a:rPr lang="sv-SE" dirty="0"/>
              <a:t>LCI har en global och anslagsbeviljande stiftelse, Lions Clubs International Foundation (LCIF). En fyrstjärnig stiftelse som beviljar 50 miljoner årligen.</a:t>
            </a:r>
          </a:p>
          <a:p>
            <a:pPr>
              <a:lnSpc>
                <a:spcPct val="90000"/>
              </a:lnSpc>
            </a:pPr>
            <a:endParaRPr lang="sv-SE" sz="900" dirty="0"/>
          </a:p>
          <a:p>
            <a:pPr>
              <a:lnSpc>
                <a:spcPct val="90000"/>
              </a:lnSpc>
            </a:pPr>
            <a:r>
              <a:rPr lang="sv-SE" dirty="0"/>
              <a:t>LCIF:s anslagsprogram finansierar klubbarnas storskaliga och globala initiativ.</a:t>
            </a:r>
          </a:p>
        </p:txBody>
      </p:sp>
      <p:sp>
        <p:nvSpPr>
          <p:cNvPr id="2" name="Title 1"/>
          <p:cNvSpPr>
            <a:spLocks noGrp="1"/>
          </p:cNvSpPr>
          <p:nvPr>
            <p:ph type="title"/>
          </p:nvPr>
        </p:nvSpPr>
        <p:spPr/>
        <p:txBody>
          <a:bodyPr/>
          <a:lstStyle/>
          <a:p>
            <a:r>
              <a:rPr lang="sv-SE" dirty="0"/>
              <a:t>Omfattningen av Lions insatser i dag</a:t>
            </a:r>
          </a:p>
        </p:txBody>
      </p:sp>
    </p:spTree>
    <p:extLst>
      <p:ext uri="{BB962C8B-B14F-4D97-AF65-F5344CB8AC3E}">
        <p14:creationId xmlns:p14="http://schemas.microsoft.com/office/powerpoint/2010/main" val="28857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0" y="1572096"/>
            <a:ext cx="6629400" cy="1066800"/>
          </a:xfrm>
        </p:spPr>
        <p:txBody>
          <a:bodyPr/>
          <a:lstStyle/>
          <a:p>
            <a:pPr marL="0" indent="0">
              <a:buNone/>
            </a:pPr>
            <a:r>
              <a:rPr lang="sv-SE" sz="2000" dirty="0"/>
              <a:t>Lions Clubs Internationals fem större fokusområden</a:t>
            </a:r>
          </a:p>
        </p:txBody>
      </p:sp>
      <p:sp>
        <p:nvSpPr>
          <p:cNvPr id="2" name="Title 1"/>
          <p:cNvSpPr>
            <a:spLocks noGrp="1"/>
          </p:cNvSpPr>
          <p:nvPr>
            <p:ph type="title"/>
          </p:nvPr>
        </p:nvSpPr>
        <p:spPr/>
        <p:txBody>
          <a:bodyPr/>
          <a:lstStyle/>
          <a:p>
            <a:r>
              <a:rPr lang="sv-SE" dirty="0"/>
              <a:t>Omfattningen av Lions insatser i dag</a:t>
            </a:r>
          </a:p>
        </p:txBody>
      </p:sp>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38896"/>
            <a:ext cx="9144000" cy="1580207"/>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38425"/>
            <a:ext cx="9144000" cy="1581150"/>
          </a:xfrm>
          <a:prstGeom prst="rect">
            <a:avLst/>
          </a:prstGeom>
        </p:spPr>
      </p:pic>
    </p:spTree>
    <p:extLst>
      <p:ext uri="{BB962C8B-B14F-4D97-AF65-F5344CB8AC3E}">
        <p14:creationId xmlns:p14="http://schemas.microsoft.com/office/powerpoint/2010/main" val="1984357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28600" y="228600"/>
            <a:ext cx="5257800" cy="3581400"/>
          </a:xfrm>
        </p:spPr>
        <p:txBody>
          <a:bodyPr/>
          <a:lstStyle/>
          <a:p>
            <a:pPr eaLnBrk="1" hangingPunct="1"/>
            <a:r>
              <a:rPr lang="sv-SE" altLang="sv-SE" dirty="0"/>
              <a:t>Lions arbetar </a:t>
            </a:r>
            <a:br>
              <a:rPr lang="sv-SE" altLang="sv-SE" dirty="0"/>
            </a:br>
            <a:r>
              <a:rPr lang="sv-SE" altLang="sv-SE" dirty="0"/>
              <a:t>för att stödja</a:t>
            </a:r>
            <a:br>
              <a:rPr lang="sv-SE" altLang="sv-SE" dirty="0"/>
            </a:br>
            <a:r>
              <a:rPr lang="sv-SE" altLang="sv-SE" dirty="0"/>
              <a:t>ungdomar.</a:t>
            </a:r>
            <a:r>
              <a:rPr lang="sv-SE" altLang="sv-SE" dirty="0">
                <a:solidFill>
                  <a:schemeClr val="tx1"/>
                </a:solidFill>
              </a:rPr>
              <a:t/>
            </a:r>
            <a:br>
              <a:rPr lang="sv-SE" altLang="sv-SE" dirty="0">
                <a:solidFill>
                  <a:schemeClr val="tx1"/>
                </a:solidFill>
              </a:rPr>
            </a:br>
            <a:r>
              <a:rPr lang="sv-SE" altLang="sv-SE" dirty="0" smtClean="0">
                <a:solidFill>
                  <a:schemeClr val="tx1"/>
                </a:solidFill>
              </a:rPr>
              <a:t/>
            </a:r>
            <a:br>
              <a:rPr lang="sv-SE" altLang="sv-SE" dirty="0" smtClean="0">
                <a:solidFill>
                  <a:schemeClr val="tx1"/>
                </a:solidFill>
              </a:rPr>
            </a:br>
            <a:r>
              <a:rPr lang="sv-SE" altLang="sv-SE" sz="2000" b="0" dirty="0" smtClean="0">
                <a:solidFill>
                  <a:schemeClr val="tx1"/>
                </a:solidFill>
              </a:rPr>
              <a:t>Exempelvis </a:t>
            </a:r>
            <a:r>
              <a:rPr lang="sv-SE" altLang="sv-SE" sz="2000" b="0" dirty="0">
                <a:solidFill>
                  <a:schemeClr val="tx1"/>
                </a:solidFill>
              </a:rPr>
              <a:t>genom</a:t>
            </a:r>
            <a:br>
              <a:rPr lang="sv-SE" altLang="sv-SE" sz="2000" b="0" dirty="0">
                <a:solidFill>
                  <a:schemeClr val="tx1"/>
                </a:solidFill>
              </a:rPr>
            </a:br>
            <a:r>
              <a:rPr lang="sv-SE" altLang="sv-SE" sz="2000" b="0" dirty="0" smtClean="0">
                <a:solidFill>
                  <a:schemeClr val="tx1"/>
                </a:solidFill>
              </a:rPr>
              <a:t>värdegrundsprogrammet </a:t>
            </a:r>
            <a:r>
              <a:rPr lang="sv-SE" altLang="sv-SE" sz="2000" b="0" dirty="0">
                <a:solidFill>
                  <a:schemeClr val="tx1"/>
                </a:solidFill>
              </a:rPr>
              <a:t/>
            </a:r>
            <a:br>
              <a:rPr lang="sv-SE" altLang="sv-SE" sz="2000" b="0" dirty="0">
                <a:solidFill>
                  <a:schemeClr val="tx1"/>
                </a:solidFill>
              </a:rPr>
            </a:br>
            <a:r>
              <a:rPr lang="sv-SE" altLang="sv-SE" sz="2000" b="0" dirty="0">
                <a:solidFill>
                  <a:schemeClr val="tx1"/>
                </a:solidFill>
              </a:rPr>
              <a:t>Lions Quest – </a:t>
            </a:r>
            <a:br>
              <a:rPr lang="sv-SE" altLang="sv-SE" sz="2000" b="0" dirty="0">
                <a:solidFill>
                  <a:schemeClr val="tx1"/>
                </a:solidFill>
              </a:rPr>
            </a:br>
            <a:r>
              <a:rPr lang="sv-SE" altLang="sv-SE" sz="2000" b="0" dirty="0">
                <a:solidFill>
                  <a:schemeClr val="tx1"/>
                </a:solidFill>
              </a:rPr>
              <a:t>TILLSAMMANS.</a:t>
            </a:r>
            <a:r>
              <a:rPr lang="sv-SE" altLang="sv-SE" sz="2000" b="0" dirty="0"/>
              <a:t/>
            </a:r>
            <a:br>
              <a:rPr lang="sv-SE" altLang="sv-SE" sz="2000" b="0" dirty="0"/>
            </a:br>
            <a:endParaRPr lang="sv-SE" sz="2000" b="0" dirty="0"/>
          </a:p>
        </p:txBody>
      </p:sp>
      <p:pic>
        <p:nvPicPr>
          <p:cNvPr id="4" name="Bildobjekt 11" descr="tillsammans.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47650"/>
            <a:ext cx="3949700" cy="558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0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Exempel på Lions Sveriges insatser - Turkiet</a:t>
            </a:r>
          </a:p>
        </p:txBody>
      </p:sp>
      <p:sp>
        <p:nvSpPr>
          <p:cNvPr id="6" name="Rectangle 5"/>
          <p:cNvSpPr/>
          <p:nvPr/>
        </p:nvSpPr>
        <p:spPr>
          <a:xfrm>
            <a:off x="304801" y="3429000"/>
            <a:ext cx="1904999" cy="1569660"/>
          </a:xfrm>
          <a:prstGeom prst="rect">
            <a:avLst/>
          </a:prstGeom>
        </p:spPr>
        <p:txBody>
          <a:bodyPr wrap="square">
            <a:spAutoFit/>
          </a:bodyPr>
          <a:lstStyle/>
          <a:p>
            <a:r>
              <a:rPr lang="sv-SE" sz="1600" dirty="0" smtClean="0">
                <a:solidFill>
                  <a:srgbClr val="404040"/>
                </a:solidFill>
              </a:rPr>
              <a:t>Lions har sponsrat </a:t>
            </a:r>
            <a:r>
              <a:rPr lang="sv-SE" sz="1600" dirty="0">
                <a:solidFill>
                  <a:srgbClr val="404040"/>
                </a:solidFill>
              </a:rPr>
              <a:t>s</a:t>
            </a:r>
            <a:r>
              <a:rPr lang="sv-SE" sz="1600" dirty="0" smtClean="0">
                <a:solidFill>
                  <a:srgbClr val="404040"/>
                </a:solidFill>
              </a:rPr>
              <a:t>kolmoduler </a:t>
            </a:r>
            <a:r>
              <a:rPr lang="sv-SE" sz="1600" dirty="0">
                <a:solidFill>
                  <a:srgbClr val="404040"/>
                </a:solidFill>
              </a:rPr>
              <a:t>så </a:t>
            </a:r>
            <a:r>
              <a:rPr lang="sv-SE" sz="1600" dirty="0" smtClean="0">
                <a:solidFill>
                  <a:srgbClr val="404040"/>
                </a:solidFill>
              </a:rPr>
              <a:t>att 3000 barn nu kan </a:t>
            </a:r>
            <a:r>
              <a:rPr lang="sv-SE" sz="1600" dirty="0">
                <a:solidFill>
                  <a:srgbClr val="404040"/>
                </a:solidFill>
              </a:rPr>
              <a:t>gå i </a:t>
            </a:r>
            <a:r>
              <a:rPr lang="sv-SE" sz="1600" dirty="0" smtClean="0">
                <a:solidFill>
                  <a:srgbClr val="404040"/>
                </a:solidFill>
              </a:rPr>
              <a:t>skola och få skrivmaterial</a:t>
            </a:r>
            <a:r>
              <a:rPr lang="sv-SE" sz="1600" dirty="0">
                <a:solidFill>
                  <a:srgbClr val="404040"/>
                </a:solidFill>
              </a:rPr>
              <a:t>, väskor etc.</a:t>
            </a:r>
          </a:p>
        </p:txBody>
      </p:sp>
      <p:sp>
        <p:nvSpPr>
          <p:cNvPr id="13" name="Rectangle 12"/>
          <p:cNvSpPr/>
          <p:nvPr/>
        </p:nvSpPr>
        <p:spPr>
          <a:xfrm>
            <a:off x="2362200" y="3429000"/>
            <a:ext cx="1981200" cy="1323439"/>
          </a:xfrm>
          <a:prstGeom prst="rect">
            <a:avLst/>
          </a:prstGeom>
        </p:spPr>
        <p:txBody>
          <a:bodyPr wrap="square">
            <a:spAutoFit/>
          </a:bodyPr>
          <a:lstStyle/>
          <a:p>
            <a:r>
              <a:rPr lang="sv-SE" sz="1600" dirty="0">
                <a:solidFill>
                  <a:srgbClr val="404040"/>
                </a:solidFill>
              </a:rPr>
              <a:t>50 tält 20 toaletter med rinnande vatten, för att kunna hålla en någorlunda hygien</a:t>
            </a:r>
          </a:p>
        </p:txBody>
      </p:sp>
      <p:sp>
        <p:nvSpPr>
          <p:cNvPr id="14" name="Rectangle 13"/>
          <p:cNvSpPr/>
          <p:nvPr/>
        </p:nvSpPr>
        <p:spPr>
          <a:xfrm>
            <a:off x="4686300" y="3441442"/>
            <a:ext cx="2095500" cy="1077218"/>
          </a:xfrm>
          <a:prstGeom prst="rect">
            <a:avLst/>
          </a:prstGeom>
        </p:spPr>
        <p:txBody>
          <a:bodyPr wrap="square">
            <a:spAutoFit/>
          </a:bodyPr>
          <a:lstStyle/>
          <a:p>
            <a:r>
              <a:rPr lang="sv-SE" sz="1600" dirty="0">
                <a:solidFill>
                  <a:srgbClr val="404040"/>
                </a:solidFill>
              </a:rPr>
              <a:t>Över 3 000 matpaket, filtar, sovsäckar etc</a:t>
            </a:r>
            <a:r>
              <a:rPr lang="sv-SE" sz="1600" dirty="0" smtClean="0">
                <a:solidFill>
                  <a:srgbClr val="404040"/>
                </a:solidFill>
              </a:rPr>
              <a:t>. till </a:t>
            </a:r>
            <a:r>
              <a:rPr lang="sv-SE" sz="1600" dirty="0">
                <a:solidFill>
                  <a:srgbClr val="404040"/>
                </a:solidFill>
              </a:rPr>
              <a:t>de mest behövande. </a:t>
            </a:r>
          </a:p>
        </p:txBody>
      </p:sp>
      <p:sp>
        <p:nvSpPr>
          <p:cNvPr id="15" name="Rectangle 14"/>
          <p:cNvSpPr/>
          <p:nvPr/>
        </p:nvSpPr>
        <p:spPr>
          <a:xfrm>
            <a:off x="7010400" y="3429000"/>
            <a:ext cx="1905000" cy="1077218"/>
          </a:xfrm>
          <a:prstGeom prst="rect">
            <a:avLst/>
          </a:prstGeom>
        </p:spPr>
        <p:txBody>
          <a:bodyPr wrap="square">
            <a:spAutoFit/>
          </a:bodyPr>
          <a:lstStyle/>
          <a:p>
            <a:r>
              <a:rPr lang="sv-SE" sz="1600" dirty="0">
                <a:solidFill>
                  <a:srgbClr val="404040"/>
                </a:solidFill>
              </a:rPr>
              <a:t>Utan bland annat dessa eldsjälar hade projektet inte lyckats så bra.</a:t>
            </a:r>
          </a:p>
        </p:txBody>
      </p:sp>
      <p:pic>
        <p:nvPicPr>
          <p:cNvPr id="4" name="Bildobjekt 3">
            <a:extLst>
              <a:ext uri="{FF2B5EF4-FFF2-40B4-BE49-F238E27FC236}">
                <a16:creationId xmlns:a16="http://schemas.microsoft.com/office/drawing/2014/main" id="{112F1C54-7BDE-40CB-A896-A06197F42A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209" y="1513840"/>
            <a:ext cx="2079991" cy="1676400"/>
          </a:xfrm>
          <a:prstGeom prst="rect">
            <a:avLst/>
          </a:prstGeom>
        </p:spPr>
      </p:pic>
      <p:pic>
        <p:nvPicPr>
          <p:cNvPr id="8" name="Bildobjekt 7">
            <a:extLst>
              <a:ext uri="{FF2B5EF4-FFF2-40B4-BE49-F238E27FC236}">
                <a16:creationId xmlns:a16="http://schemas.microsoft.com/office/drawing/2014/main" id="{73A5572F-9E45-40A3-A62D-A46F6F74DD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7040" y="1559560"/>
            <a:ext cx="2087642" cy="1686560"/>
          </a:xfrm>
          <a:prstGeom prst="rect">
            <a:avLst/>
          </a:prstGeom>
        </p:spPr>
      </p:pic>
      <p:pic>
        <p:nvPicPr>
          <p:cNvPr id="16" name="Bildobjekt 4">
            <a:extLst>
              <a:ext uri="{FF2B5EF4-FFF2-40B4-BE49-F238E27FC236}">
                <a16:creationId xmlns:a16="http://schemas.microsoft.com/office/drawing/2014/main" id="{33A66730-10E1-45E4-98C9-C55215011A3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6558" y="1513841"/>
            <a:ext cx="2090182" cy="168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Bildobjekt 16">
            <a:extLst>
              <a:ext uri="{FF2B5EF4-FFF2-40B4-BE49-F238E27FC236}">
                <a16:creationId xmlns:a16="http://schemas.microsoft.com/office/drawing/2014/main" id="{65B5DF12-C53B-4ED0-A14B-DCCBA1DEC2A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80561" y="1521460"/>
            <a:ext cx="2148839" cy="16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27958" y="457200"/>
            <a:ext cx="8534400" cy="860425"/>
          </a:xfrm>
        </p:spPr>
        <p:txBody>
          <a:bodyPr/>
          <a:lstStyle/>
          <a:p>
            <a:r>
              <a:rPr lang="sv-SE" dirty="0" smtClean="0"/>
              <a:t>”</a:t>
            </a:r>
            <a:r>
              <a:rPr lang="sv-SE" dirty="0" err="1" smtClean="0"/>
              <a:t>Water</a:t>
            </a:r>
            <a:r>
              <a:rPr lang="sv-SE" dirty="0" smtClean="0"/>
              <a:t> </a:t>
            </a:r>
            <a:r>
              <a:rPr lang="sv-SE" dirty="0" err="1" smtClean="0"/>
              <a:t>Means</a:t>
            </a:r>
            <a:r>
              <a:rPr lang="sv-SE" dirty="0" smtClean="0"/>
              <a:t> Life”</a:t>
            </a:r>
            <a:endParaRPr lang="sv-SE" dirty="0"/>
          </a:p>
        </p:txBody>
      </p:sp>
      <p:sp>
        <p:nvSpPr>
          <p:cNvPr id="3" name="Underrubrik 2"/>
          <p:cNvSpPr>
            <a:spLocks noGrp="1"/>
          </p:cNvSpPr>
          <p:nvPr>
            <p:ph type="subTitle" idx="1"/>
          </p:nvPr>
        </p:nvSpPr>
        <p:spPr>
          <a:xfrm>
            <a:off x="5562600" y="1600200"/>
            <a:ext cx="3099758" cy="3840971"/>
          </a:xfrm>
        </p:spPr>
        <p:txBody>
          <a:bodyPr/>
          <a:lstStyle/>
          <a:p>
            <a:pPr algn="r"/>
            <a:r>
              <a:rPr lang="sv-SE" b="1" dirty="0" smtClean="0">
                <a:solidFill>
                  <a:schemeClr val="tx1"/>
                </a:solidFill>
              </a:rPr>
              <a:t>”</a:t>
            </a:r>
            <a:r>
              <a:rPr lang="sv-SE" b="1" dirty="0" err="1">
                <a:solidFill>
                  <a:schemeClr val="tx1"/>
                </a:solidFill>
              </a:rPr>
              <a:t>Water</a:t>
            </a:r>
            <a:r>
              <a:rPr lang="sv-SE" b="1" dirty="0">
                <a:solidFill>
                  <a:schemeClr val="tx1"/>
                </a:solidFill>
              </a:rPr>
              <a:t> </a:t>
            </a:r>
            <a:r>
              <a:rPr lang="sv-SE" b="1" dirty="0" err="1">
                <a:solidFill>
                  <a:schemeClr val="tx1"/>
                </a:solidFill>
              </a:rPr>
              <a:t>Means</a:t>
            </a:r>
            <a:r>
              <a:rPr lang="sv-SE" b="1" dirty="0">
                <a:solidFill>
                  <a:schemeClr val="tx1"/>
                </a:solidFill>
              </a:rPr>
              <a:t> </a:t>
            </a:r>
            <a:r>
              <a:rPr lang="sv-SE" b="1" dirty="0" smtClean="0">
                <a:solidFill>
                  <a:schemeClr val="tx1"/>
                </a:solidFill>
              </a:rPr>
              <a:t>Life” ger </a:t>
            </a:r>
            <a:r>
              <a:rPr lang="sv-SE" b="1" dirty="0">
                <a:solidFill>
                  <a:schemeClr val="tx1"/>
                </a:solidFill>
              </a:rPr>
              <a:t>barnen och deras familjer i Somalia rent </a:t>
            </a:r>
            <a:r>
              <a:rPr lang="sv-SE" b="1" dirty="0" smtClean="0">
                <a:solidFill>
                  <a:schemeClr val="tx1"/>
                </a:solidFill>
              </a:rPr>
              <a:t>vatten. </a:t>
            </a:r>
            <a:r>
              <a:rPr lang="sv-SE" b="1" dirty="0">
                <a:solidFill>
                  <a:schemeClr val="tx1"/>
                </a:solidFill>
              </a:rPr>
              <a:t>Inriktningen för insamlingen är i första hand för att borra </a:t>
            </a:r>
            <a:r>
              <a:rPr lang="sv-SE" b="1" dirty="0" smtClean="0">
                <a:solidFill>
                  <a:schemeClr val="tx1"/>
                </a:solidFill>
              </a:rPr>
              <a:t>brunnar. </a:t>
            </a:r>
          </a:p>
          <a:p>
            <a:pPr algn="r"/>
            <a:r>
              <a:rPr lang="sv-SE" b="1" dirty="0" smtClean="0">
                <a:solidFill>
                  <a:schemeClr val="tx1"/>
                </a:solidFill>
              </a:rPr>
              <a:t>Insamlingens </a:t>
            </a:r>
            <a:r>
              <a:rPr lang="sv-SE" b="1" dirty="0">
                <a:solidFill>
                  <a:schemeClr val="tx1"/>
                </a:solidFill>
              </a:rPr>
              <a:t>första etapp pågår fram till 30 september </a:t>
            </a:r>
            <a:r>
              <a:rPr lang="sv-SE" b="1" dirty="0" smtClean="0">
                <a:solidFill>
                  <a:schemeClr val="tx1"/>
                </a:solidFill>
              </a:rPr>
              <a:t>2018</a:t>
            </a:r>
            <a:endParaRPr lang="sv-SE" dirty="0">
              <a:solidFill>
                <a:schemeClr val="tx1"/>
              </a:solidFill>
            </a:endParaRP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493029"/>
            <a:ext cx="4504485" cy="4765435"/>
          </a:xfrm>
          <a:prstGeom prst="rect">
            <a:avLst/>
          </a:prstGeom>
        </p:spPr>
      </p:pic>
    </p:spTree>
    <p:extLst>
      <p:ext uri="{BB962C8B-B14F-4D97-AF65-F5344CB8AC3E}">
        <p14:creationId xmlns:p14="http://schemas.microsoft.com/office/powerpoint/2010/main" val="142562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848600" cy="4343400"/>
          </a:xfrm>
        </p:spPr>
        <p:txBody>
          <a:bodyPr/>
          <a:lstStyle/>
          <a:p>
            <a:pPr algn="l"/>
            <a:r>
              <a:rPr lang="sv-SE" sz="2000" dirty="0">
                <a:solidFill>
                  <a:srgbClr val="404040"/>
                </a:solidFill>
              </a:rPr>
              <a:t>Huvudmålet med vår nuvarande strategiska plan, LCI framåt, är att hjälpa 200 miljoner människor varje år senast 2020-21 - alltså tredubbla vår påverkan.</a:t>
            </a:r>
          </a:p>
          <a:p>
            <a:pPr algn="l"/>
            <a:endParaRPr lang="sv-SE" sz="2000" dirty="0">
              <a:solidFill>
                <a:srgbClr val="404040"/>
              </a:solidFill>
            </a:endParaRPr>
          </a:p>
          <a:p>
            <a:pPr algn="l"/>
            <a:r>
              <a:rPr lang="sv-SE" sz="2000" dirty="0">
                <a:solidFill>
                  <a:srgbClr val="404040"/>
                </a:solidFill>
              </a:rPr>
              <a:t>Nyligen antogs </a:t>
            </a:r>
            <a:r>
              <a:rPr lang="sv-SE" sz="2000" b="1" dirty="0">
                <a:solidFill>
                  <a:srgbClr val="404040"/>
                </a:solidFill>
              </a:rPr>
              <a:t>diabetes</a:t>
            </a:r>
            <a:r>
              <a:rPr lang="sv-SE" sz="2000" dirty="0">
                <a:solidFill>
                  <a:srgbClr val="404040"/>
                </a:solidFill>
              </a:rPr>
              <a:t> och </a:t>
            </a:r>
            <a:r>
              <a:rPr lang="sv-SE" sz="2000" b="1" dirty="0">
                <a:solidFill>
                  <a:srgbClr val="404040"/>
                </a:solidFill>
              </a:rPr>
              <a:t>barncancer</a:t>
            </a:r>
            <a:r>
              <a:rPr lang="sv-SE" sz="2000" dirty="0">
                <a:solidFill>
                  <a:srgbClr val="404040"/>
                </a:solidFill>
              </a:rPr>
              <a:t> som fokusområden vid sidan av våra tre andra områden. </a:t>
            </a:r>
            <a:r>
              <a:rPr lang="sv-SE" sz="2000" b="1" u="sng" dirty="0">
                <a:solidFill>
                  <a:srgbClr val="404040"/>
                </a:solidFill>
              </a:rPr>
              <a:t>Syn</a:t>
            </a:r>
            <a:r>
              <a:rPr lang="sv-SE" sz="2000" dirty="0">
                <a:solidFill>
                  <a:srgbClr val="404040"/>
                </a:solidFill>
              </a:rPr>
              <a:t>, </a:t>
            </a:r>
            <a:r>
              <a:rPr lang="sv-SE" sz="2000" b="1" u="sng" dirty="0">
                <a:solidFill>
                  <a:srgbClr val="404040"/>
                </a:solidFill>
              </a:rPr>
              <a:t>hungersnöd</a:t>
            </a:r>
            <a:r>
              <a:rPr lang="sv-SE" sz="2000" dirty="0">
                <a:solidFill>
                  <a:srgbClr val="404040"/>
                </a:solidFill>
              </a:rPr>
              <a:t> och </a:t>
            </a:r>
            <a:r>
              <a:rPr lang="sv-SE" sz="2000" b="1" u="sng" dirty="0">
                <a:solidFill>
                  <a:srgbClr val="404040"/>
                </a:solidFill>
              </a:rPr>
              <a:t>miljö</a:t>
            </a:r>
            <a:r>
              <a:rPr lang="sv-SE" sz="2000" b="1" dirty="0">
                <a:solidFill>
                  <a:srgbClr val="404040"/>
                </a:solidFill>
              </a:rPr>
              <a:t>.</a:t>
            </a:r>
          </a:p>
          <a:p>
            <a:pPr algn="l"/>
            <a:endParaRPr lang="sv-SE" sz="2000" dirty="0">
              <a:solidFill>
                <a:srgbClr val="404040"/>
              </a:solidFill>
            </a:endParaRPr>
          </a:p>
          <a:p>
            <a:pPr algn="l"/>
            <a:r>
              <a:rPr lang="sv-SE" sz="2000" dirty="0">
                <a:solidFill>
                  <a:srgbClr val="404040"/>
                </a:solidFill>
              </a:rPr>
              <a:t>Sträva efter att vara den mest innovativa humanitära serviceorganisationen av vårt slag.</a:t>
            </a:r>
          </a:p>
        </p:txBody>
      </p:sp>
      <p:sp>
        <p:nvSpPr>
          <p:cNvPr id="2" name="Title 1"/>
          <p:cNvSpPr>
            <a:spLocks noGrp="1"/>
          </p:cNvSpPr>
          <p:nvPr>
            <p:ph type="title"/>
          </p:nvPr>
        </p:nvSpPr>
        <p:spPr/>
        <p:txBody>
          <a:bodyPr/>
          <a:lstStyle/>
          <a:p>
            <a:pPr algn="l"/>
            <a:r>
              <a:rPr lang="sv-SE" dirty="0"/>
              <a:t>Vår framtidsvision</a:t>
            </a:r>
          </a:p>
        </p:txBody>
      </p:sp>
    </p:spTree>
    <p:extLst>
      <p:ext uri="{BB962C8B-B14F-4D97-AF65-F5344CB8AC3E}">
        <p14:creationId xmlns:p14="http://schemas.microsoft.com/office/powerpoint/2010/main" val="313154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p:cNvSpPr txBox="1">
            <a:spLocks/>
          </p:cNvSpPr>
          <p:nvPr/>
        </p:nvSpPr>
        <p:spPr bwMode="auto">
          <a:xfrm>
            <a:off x="1066800" y="506412"/>
            <a:ext cx="8534400" cy="860425"/>
          </a:xfrm>
          <a:prstGeom prst="rect">
            <a:avLst/>
          </a:prstGeom>
          <a:noFill/>
          <a:ln>
            <a:noFill/>
          </a:ln>
          <a:extLst>
            <a:ext uri="{909E8E84-426E-40dd-AFC4-6F175D3DCCD1}">
              <a14:hiddenFill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a:solidFill>
                  <a:srgbClr val="FFFFFF"/>
                </a:solidFill>
              </a14:hiddenFill>
            </a:ext>
            <a:ext uri="{91240B29-F687-4f45-9708-019B960494DF}">
              <a14:hiddenLine xmlns:mc="http://schemas.openxmlformats.org/markup-compatibility/2006"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lang="en-US" sz="2800" b="1" dirty="0" smtClean="0">
                <a:solidFill>
                  <a:srgbClr val="00338D"/>
                </a:solidFill>
                <a:latin typeface="+mj-lt"/>
                <a:ea typeface="+mj-ea"/>
                <a:cs typeface="+mj-cs"/>
              </a:defRPr>
            </a:lvl1pPr>
            <a:lvl2pPr algn="l" rtl="0" eaLnBrk="0" fontAlgn="base" hangingPunct="0">
              <a:spcBef>
                <a:spcPct val="0"/>
              </a:spcBef>
              <a:spcAft>
                <a:spcPct val="0"/>
              </a:spcAft>
              <a:defRPr sz="2500" b="1">
                <a:solidFill>
                  <a:schemeClr val="tx1"/>
                </a:solidFill>
                <a:latin typeface="Arial" charset="0"/>
              </a:defRPr>
            </a:lvl2pPr>
            <a:lvl3pPr algn="l" rtl="0" eaLnBrk="0" fontAlgn="base" hangingPunct="0">
              <a:spcBef>
                <a:spcPct val="0"/>
              </a:spcBef>
              <a:spcAft>
                <a:spcPct val="0"/>
              </a:spcAft>
              <a:defRPr sz="2500" b="1">
                <a:solidFill>
                  <a:schemeClr val="tx1"/>
                </a:solidFill>
                <a:latin typeface="Arial" charset="0"/>
              </a:defRPr>
            </a:lvl3pPr>
            <a:lvl4pPr algn="l" rtl="0" eaLnBrk="0" fontAlgn="base" hangingPunct="0">
              <a:spcBef>
                <a:spcPct val="0"/>
              </a:spcBef>
              <a:spcAft>
                <a:spcPct val="0"/>
              </a:spcAft>
              <a:defRPr sz="2500" b="1">
                <a:solidFill>
                  <a:schemeClr val="tx1"/>
                </a:solidFill>
                <a:latin typeface="Arial" charset="0"/>
              </a:defRPr>
            </a:lvl4pPr>
            <a:lvl5pPr algn="l" rtl="0" eaLnBrk="0" fontAlgn="base" hangingPunct="0">
              <a:spcBef>
                <a:spcPct val="0"/>
              </a:spcBef>
              <a:spcAft>
                <a:spcPct val="0"/>
              </a:spcAft>
              <a:defRPr sz="2500" b="1">
                <a:solidFill>
                  <a:schemeClr val="tx1"/>
                </a:solidFill>
                <a:latin typeface="Arial" charset="0"/>
              </a:defRPr>
            </a:lvl5pPr>
            <a:lvl6pPr marL="457200" algn="l" rtl="0" fontAlgn="base">
              <a:spcBef>
                <a:spcPct val="0"/>
              </a:spcBef>
              <a:spcAft>
                <a:spcPct val="0"/>
              </a:spcAft>
              <a:defRPr sz="2400">
                <a:solidFill>
                  <a:schemeClr val="tx2"/>
                </a:solidFill>
                <a:latin typeface="Arial" charset="0"/>
              </a:defRPr>
            </a:lvl6pPr>
            <a:lvl7pPr marL="914400" algn="l" rtl="0" fontAlgn="base">
              <a:spcBef>
                <a:spcPct val="0"/>
              </a:spcBef>
              <a:spcAft>
                <a:spcPct val="0"/>
              </a:spcAft>
              <a:defRPr sz="2400">
                <a:solidFill>
                  <a:schemeClr val="tx2"/>
                </a:solidFill>
                <a:latin typeface="Arial" charset="0"/>
              </a:defRPr>
            </a:lvl7pPr>
            <a:lvl8pPr marL="1371600" algn="l" rtl="0" fontAlgn="base">
              <a:spcBef>
                <a:spcPct val="0"/>
              </a:spcBef>
              <a:spcAft>
                <a:spcPct val="0"/>
              </a:spcAft>
              <a:defRPr sz="2400">
                <a:solidFill>
                  <a:schemeClr val="tx2"/>
                </a:solidFill>
                <a:latin typeface="Arial" charset="0"/>
              </a:defRPr>
            </a:lvl8pPr>
            <a:lvl9pPr marL="1828800" algn="l" rtl="0" fontAlgn="base">
              <a:spcBef>
                <a:spcPct val="0"/>
              </a:spcBef>
              <a:spcAft>
                <a:spcPct val="0"/>
              </a:spcAft>
              <a:defRPr sz="2400">
                <a:solidFill>
                  <a:schemeClr val="tx2"/>
                </a:solidFill>
                <a:latin typeface="Arial" charset="0"/>
              </a:defRPr>
            </a:lvl9pPr>
          </a:lstStyle>
          <a:p>
            <a:pPr eaLnBrk="1" hangingPunct="1"/>
            <a:r>
              <a:rPr lang="sv-SE" altLang="sv-SE" b="0" kern="0" dirty="0" smtClean="0"/>
              <a:t>Insamlade medel går till hjälpverksamheten</a:t>
            </a:r>
            <a:br>
              <a:rPr lang="sv-SE" altLang="sv-SE" b="0" kern="0" dirty="0" smtClean="0"/>
            </a:br>
            <a:endParaRPr lang="sv-SE" b="0" kern="0" dirty="0"/>
          </a:p>
        </p:txBody>
      </p:sp>
      <p:pic>
        <p:nvPicPr>
          <p:cNvPr id="6" name="Bildobjekt 11" descr="LPW Vattenpojk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66800"/>
            <a:ext cx="6781800" cy="508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Underrubrik 2"/>
          <p:cNvSpPr txBox="1">
            <a:spLocks/>
          </p:cNvSpPr>
          <p:nvPr/>
        </p:nvSpPr>
        <p:spPr>
          <a:xfrm>
            <a:off x="5334000" y="1362074"/>
            <a:ext cx="2438400" cy="2514600"/>
          </a:xfrm>
          <a:prstGeom prst="rect">
            <a:avLst/>
          </a:prstGeom>
        </p:spPr>
        <p:txBody>
          <a:bodyPr/>
          <a:lstStyle>
            <a:lvl1pPr marL="230188" indent="-230188" algn="l" rtl="0" eaLnBrk="0" fontAlgn="base" hangingPunct="0">
              <a:spcBef>
                <a:spcPct val="20000"/>
              </a:spcBef>
              <a:spcAft>
                <a:spcPct val="0"/>
              </a:spcAft>
              <a:buFont typeface="Arial" charset="0"/>
              <a:buChar char="•"/>
              <a:defRPr sz="2600">
                <a:solidFill>
                  <a:schemeClr val="tx1"/>
                </a:solidFill>
                <a:latin typeface="+mn-lt"/>
                <a:ea typeface="+mn-ea"/>
                <a:cs typeface="+mn-cs"/>
              </a:defRPr>
            </a:lvl1pPr>
            <a:lvl2pPr marL="684213" indent="-227013" algn="l" rtl="0" eaLnBrk="0" fontAlgn="base" hangingPunct="0">
              <a:spcBef>
                <a:spcPct val="20000"/>
              </a:spcBef>
              <a:spcAft>
                <a:spcPct val="0"/>
              </a:spcAft>
              <a:buFont typeface="Wingdings" pitchFamily="2" charset="2"/>
              <a:buChar char="§"/>
              <a:defRPr sz="2200">
                <a:solidFill>
                  <a:schemeClr val="tx1"/>
                </a:solidFill>
                <a:latin typeface="+mn-lt"/>
              </a:defRPr>
            </a:lvl2pPr>
            <a:lvl3pPr marL="1144588" indent="-230188" algn="l" rtl="0" eaLnBrk="0" fontAlgn="base" hangingPunct="0">
              <a:spcBef>
                <a:spcPct val="20000"/>
              </a:spcBef>
              <a:spcAft>
                <a:spcPct val="0"/>
              </a:spcAft>
              <a:buFont typeface="Arial" pitchFamily="34" charset="0"/>
              <a:buChar char="○"/>
              <a:defRPr sz="2000">
                <a:solidFill>
                  <a:schemeClr val="tx1"/>
                </a:solidFill>
                <a:latin typeface="+mn-lt"/>
              </a:defRPr>
            </a:lvl3pPr>
            <a:lvl4pPr marL="1598613" indent="-227013" algn="l" rtl="0" eaLnBrk="0" fontAlgn="base" hangingPunct="0">
              <a:spcBef>
                <a:spcPct val="20000"/>
              </a:spcBef>
              <a:spcAft>
                <a:spcPct val="0"/>
              </a:spcAft>
              <a:buFont typeface="Arial" charset="0"/>
              <a:buChar char="▫"/>
              <a:defRPr sz="1800">
                <a:solidFill>
                  <a:schemeClr val="tx1"/>
                </a:solidFill>
                <a:latin typeface="+mn-lt"/>
              </a:defRPr>
            </a:lvl4pPr>
            <a:lvl5pPr marL="2058988" indent="-230188" algn="l" rtl="0" eaLnBrk="0" fontAlgn="base" hangingPunct="0">
              <a:spcBef>
                <a:spcPct val="20000"/>
              </a:spcBef>
              <a:spcAft>
                <a:spcPct val="0"/>
              </a:spcAft>
              <a:buFont typeface="Arial" charset="0"/>
              <a:buChar char="◦"/>
              <a:tabLst>
                <a:tab pos="2058988" algn="l"/>
              </a:tabLst>
              <a:defRPr sz="1600">
                <a:solidFill>
                  <a:schemeClr val="tx1"/>
                </a:solidFill>
                <a:latin typeface="+mn-lt"/>
              </a:defRPr>
            </a:lvl5pPr>
            <a:lvl6pPr marL="2286000" algn="l" rtl="0" fontAlgn="base">
              <a:spcBef>
                <a:spcPct val="20000"/>
              </a:spcBef>
              <a:spcAft>
                <a:spcPct val="0"/>
              </a:spcAft>
              <a:buChar char="»"/>
              <a:defRPr sz="2400">
                <a:solidFill>
                  <a:schemeClr val="tx1"/>
                </a:solidFill>
                <a:latin typeface="+mn-lt"/>
              </a:defRPr>
            </a:lvl6pPr>
            <a:lvl7pPr marL="2743200" algn="l" rtl="0" fontAlgn="base">
              <a:spcBef>
                <a:spcPct val="20000"/>
              </a:spcBef>
              <a:spcAft>
                <a:spcPct val="0"/>
              </a:spcAft>
              <a:buChar char="»"/>
              <a:defRPr sz="2400">
                <a:solidFill>
                  <a:schemeClr val="tx1"/>
                </a:solidFill>
                <a:latin typeface="+mn-lt"/>
              </a:defRPr>
            </a:lvl7pPr>
            <a:lvl8pPr marL="3200400" algn="l" rtl="0" fontAlgn="base">
              <a:spcBef>
                <a:spcPct val="20000"/>
              </a:spcBef>
              <a:spcAft>
                <a:spcPct val="0"/>
              </a:spcAft>
              <a:buChar char="»"/>
              <a:defRPr sz="2400">
                <a:solidFill>
                  <a:schemeClr val="tx1"/>
                </a:solidFill>
                <a:latin typeface="+mn-lt"/>
              </a:defRPr>
            </a:lvl8pPr>
            <a:lvl9pPr marL="3657600" algn="l" rtl="0" fontAlgn="base">
              <a:spcBef>
                <a:spcPct val="20000"/>
              </a:spcBef>
              <a:spcAft>
                <a:spcPct val="0"/>
              </a:spcAft>
              <a:buChar char="»"/>
              <a:defRPr sz="2400">
                <a:solidFill>
                  <a:schemeClr val="tx1"/>
                </a:solidFill>
                <a:latin typeface="+mn-lt"/>
              </a:defRPr>
            </a:lvl9pPr>
          </a:lstStyle>
          <a:p>
            <a:pPr marL="0" indent="0" algn="r" eaLnBrk="1" hangingPunct="1">
              <a:spcBef>
                <a:spcPct val="0"/>
              </a:spcBef>
              <a:buNone/>
            </a:pPr>
            <a:r>
              <a:rPr lang="sv-SE" altLang="sv-SE" sz="2000" kern="0" dirty="0" smtClean="0">
                <a:solidFill>
                  <a:schemeClr val="bg1"/>
                </a:solidFill>
              </a:rPr>
              <a:t>Lions organisation och administration betalas  med medlemsavgifter.</a:t>
            </a:r>
          </a:p>
          <a:p>
            <a:endParaRPr lang="sv-SE" kern="0" dirty="0">
              <a:solidFill>
                <a:schemeClr val="bg1"/>
              </a:solidFill>
            </a:endParaRPr>
          </a:p>
        </p:txBody>
      </p:sp>
    </p:spTree>
    <p:extLst>
      <p:ext uri="{BB962C8B-B14F-4D97-AF65-F5344CB8AC3E}">
        <p14:creationId xmlns:p14="http://schemas.microsoft.com/office/powerpoint/2010/main" val="506980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848600" cy="4343400"/>
          </a:xfrm>
        </p:spPr>
        <p:txBody>
          <a:bodyPr/>
          <a:lstStyle/>
          <a:p>
            <a:r>
              <a:rPr lang="sv-SE" b="1" dirty="0"/>
              <a:t>FN och ECOSOC </a:t>
            </a:r>
            <a:r>
              <a:rPr lang="sv-SE" dirty="0"/>
              <a:t> - vi hjälpte till att utveckla FN:s deklaration 1947</a:t>
            </a:r>
          </a:p>
          <a:p>
            <a:pPr marL="0" indent="0">
              <a:buNone/>
            </a:pPr>
            <a:endParaRPr lang="sv-SE" sz="900" dirty="0"/>
          </a:p>
          <a:p>
            <a:r>
              <a:rPr lang="sv-SE" b="1" dirty="0"/>
              <a:t>Världshälsoorganisationen</a:t>
            </a:r>
          </a:p>
          <a:p>
            <a:pPr marL="0" indent="0">
              <a:buNone/>
            </a:pPr>
            <a:endParaRPr lang="sv-SE" sz="900" dirty="0"/>
          </a:p>
          <a:p>
            <a:r>
              <a:rPr lang="sv-SE" b="1" dirty="0"/>
              <a:t>Special Olympics </a:t>
            </a:r>
            <a:r>
              <a:rPr lang="sv-SE" dirty="0"/>
              <a:t>sedan 2000</a:t>
            </a:r>
          </a:p>
          <a:p>
            <a:pPr marL="0" indent="0">
              <a:buNone/>
            </a:pPr>
            <a:endParaRPr lang="sv-SE" sz="900" dirty="0"/>
          </a:p>
          <a:p>
            <a:r>
              <a:rPr lang="sv-SE" b="1" dirty="0"/>
              <a:t>The Carter Center</a:t>
            </a:r>
            <a:r>
              <a:rPr lang="sv-SE" dirty="0"/>
              <a:t> sedan 1995, för att utrota blindhet som går att förebygga i Afrika och Latinamerika</a:t>
            </a:r>
          </a:p>
          <a:p>
            <a:pPr marL="0" indent="0">
              <a:buNone/>
            </a:pPr>
            <a:endParaRPr lang="sv-SE" sz="900" dirty="0"/>
          </a:p>
          <a:p>
            <a:r>
              <a:rPr lang="sv-SE" b="1" dirty="0"/>
              <a:t>Bill &amp; Melinda Gates Foundation</a:t>
            </a:r>
          </a:p>
          <a:p>
            <a:endParaRPr lang="sv-SE" sz="900" dirty="0"/>
          </a:p>
          <a:p>
            <a:r>
              <a:rPr lang="sv-SE" dirty="0"/>
              <a:t>Länder och hälsoministerier eller utbildningsministerier runt om i världen.</a:t>
            </a:r>
          </a:p>
        </p:txBody>
      </p:sp>
      <p:sp>
        <p:nvSpPr>
          <p:cNvPr id="2" name="Title 1"/>
          <p:cNvSpPr>
            <a:spLocks noGrp="1"/>
          </p:cNvSpPr>
          <p:nvPr>
            <p:ph type="title"/>
          </p:nvPr>
        </p:nvSpPr>
        <p:spPr/>
        <p:txBody>
          <a:bodyPr/>
          <a:lstStyle/>
          <a:p>
            <a:r>
              <a:rPr lang="sv-SE" dirty="0"/>
              <a:t>Lions Clubs Internationals partner</a:t>
            </a:r>
          </a:p>
        </p:txBody>
      </p:sp>
    </p:spTree>
    <p:extLst>
      <p:ext uri="{BB962C8B-B14F-4D97-AF65-F5344CB8AC3E}">
        <p14:creationId xmlns:p14="http://schemas.microsoft.com/office/powerpoint/2010/main" val="117647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95400" y="304800"/>
            <a:ext cx="6629400" cy="533400"/>
          </a:xfrm>
        </p:spPr>
        <p:txBody>
          <a:bodyPr/>
          <a:lstStyle/>
          <a:p>
            <a:pPr>
              <a:defRPr/>
            </a:pPr>
            <a:r>
              <a:rPr lang="sv-SE" altLang="sv-SE" dirty="0"/>
              <a:t>Lions i </a:t>
            </a:r>
            <a:r>
              <a:rPr lang="sv-SE" altLang="sv-SE" dirty="0" smtClean="0"/>
              <a:t>Norden samarbetar</a:t>
            </a:r>
            <a:endParaRPr lang="sv-SE" altLang="sv-SE" dirty="0"/>
          </a:p>
        </p:txBody>
      </p:sp>
      <p:sp>
        <p:nvSpPr>
          <p:cNvPr id="3" name="textruta 2"/>
          <p:cNvSpPr txBox="1"/>
          <p:nvPr/>
        </p:nvSpPr>
        <p:spPr>
          <a:xfrm>
            <a:off x="4610100" y="2057400"/>
            <a:ext cx="3505200" cy="1828800"/>
          </a:xfrm>
          <a:prstGeom prst="rect">
            <a:avLst/>
          </a:prstGeom>
          <a:noFill/>
        </p:spPr>
        <p:txBody>
          <a:bodyPr wrap="square" rtlCol="0">
            <a:spAutoFit/>
          </a:bodyPr>
          <a:lstStyle/>
          <a:p>
            <a:pPr algn="r">
              <a:defRPr/>
            </a:pPr>
            <a:r>
              <a:rPr lang="sv-SE" altLang="sv-SE" sz="2000" kern="0" dirty="0">
                <a:latin typeface="+mj-lt"/>
              </a:rPr>
              <a:t>Har gemensamt hjälpprojekt.</a:t>
            </a:r>
          </a:p>
          <a:p>
            <a:pPr algn="r">
              <a:defRPr/>
            </a:pPr>
            <a:r>
              <a:rPr lang="sv-SE" altLang="sv-SE" sz="2000" kern="0" dirty="0">
                <a:latin typeface="+mj-lt"/>
              </a:rPr>
              <a:t>Orkester Norden – en</a:t>
            </a:r>
            <a:br>
              <a:rPr lang="sv-SE" altLang="sv-SE" sz="2000" kern="0" dirty="0">
                <a:latin typeface="+mj-lt"/>
              </a:rPr>
            </a:br>
            <a:r>
              <a:rPr lang="sv-SE" altLang="sv-SE" sz="2000" kern="0" dirty="0">
                <a:latin typeface="+mj-lt"/>
              </a:rPr>
              <a:t>samnordisk ungdoms-</a:t>
            </a:r>
            <a:br>
              <a:rPr lang="sv-SE" altLang="sv-SE" sz="2000" kern="0" dirty="0">
                <a:latin typeface="+mj-lt"/>
              </a:rPr>
            </a:br>
            <a:r>
              <a:rPr lang="sv-SE" altLang="sv-SE" sz="2000" kern="0" dirty="0">
                <a:latin typeface="+mj-lt"/>
              </a:rPr>
              <a:t>orkester.</a:t>
            </a:r>
          </a:p>
          <a:p>
            <a:endParaRPr lang="sv-SE" sz="3000" dirty="0" err="1" smtClean="0"/>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143000"/>
            <a:ext cx="5115179" cy="4782693"/>
          </a:xfrm>
          <a:prstGeom prst="rect">
            <a:avLst/>
          </a:prstGeom>
        </p:spPr>
      </p:pic>
    </p:spTree>
    <p:extLst>
      <p:ext uri="{BB962C8B-B14F-4D97-AF65-F5344CB8AC3E}">
        <p14:creationId xmlns:p14="http://schemas.microsoft.com/office/powerpoint/2010/main" val="533918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7467600" cy="4343400"/>
          </a:xfrm>
        </p:spPr>
        <p:txBody>
          <a:bodyPr/>
          <a:lstStyle/>
          <a:p>
            <a:r>
              <a:rPr lang="sv-SE" sz="2000" dirty="0"/>
              <a:t>Vi är världens största serviceklubborganisation med 1,4 miljoner medlemmar i 200+ länder/territorier.</a:t>
            </a:r>
            <a:r>
              <a:rPr lang="en-US" sz="2000" dirty="0"/>
              <a:t>	</a:t>
            </a:r>
            <a:endParaRPr lang="sv-SE" sz="2000" dirty="0"/>
          </a:p>
          <a:p>
            <a:pPr marL="0" indent="0">
              <a:buNone/>
            </a:pPr>
            <a:endParaRPr lang="sv-SE" sz="2000" dirty="0"/>
          </a:p>
          <a:p>
            <a:r>
              <a:rPr lang="sv-SE" sz="2000" dirty="0"/>
              <a:t>LCI tillhandahåller ett brett utbud av program och tjänster till klubbarna - från webbplatser till serviceprogram i världsklass, ledarutbildningar med mera.</a:t>
            </a:r>
          </a:p>
          <a:p>
            <a:endParaRPr lang="sv-SE" sz="2000" dirty="0"/>
          </a:p>
          <a:p>
            <a:r>
              <a:rPr lang="sv-SE" sz="2000" dirty="0"/>
              <a:t>Som medlem i Lions har du möjlighet att göra skillnad och förändra världen på sätt du aldrig kunnat föreställa dig.</a:t>
            </a:r>
          </a:p>
        </p:txBody>
      </p:sp>
      <p:sp>
        <p:nvSpPr>
          <p:cNvPr id="2" name="Title 1"/>
          <p:cNvSpPr>
            <a:spLocks noGrp="1"/>
          </p:cNvSpPr>
          <p:nvPr>
            <p:ph type="title"/>
          </p:nvPr>
        </p:nvSpPr>
        <p:spPr/>
        <p:txBody>
          <a:bodyPr/>
          <a:lstStyle/>
          <a:p>
            <a:r>
              <a:rPr lang="sv-SE" dirty="0"/>
              <a:t>Sammanfattning</a:t>
            </a:r>
          </a:p>
        </p:txBody>
      </p:sp>
    </p:spTree>
    <p:extLst>
      <p:ext uri="{BB962C8B-B14F-4D97-AF65-F5344CB8AC3E}">
        <p14:creationId xmlns:p14="http://schemas.microsoft.com/office/powerpoint/2010/main" val="390836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057400"/>
            <a:ext cx="8534400" cy="1828800"/>
          </a:xfrm>
        </p:spPr>
        <p:txBody>
          <a:bodyPr/>
          <a:lstStyle/>
          <a:p>
            <a:r>
              <a:rPr lang="sv-SE" sz="9600" dirty="0"/>
              <a:t>Tack!</a:t>
            </a:r>
          </a:p>
        </p:txBody>
      </p:sp>
    </p:spTree>
    <p:extLst>
      <p:ext uri="{BB962C8B-B14F-4D97-AF65-F5344CB8AC3E}">
        <p14:creationId xmlns:p14="http://schemas.microsoft.com/office/powerpoint/2010/main" val="256946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LCI Eco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TotalTime>
  <Words>2432</Words>
  <Application>Microsoft Office PowerPoint</Application>
  <PresentationFormat>Bildspel på skärmen (4:3)</PresentationFormat>
  <Paragraphs>231</Paragraphs>
  <Slides>21</Slides>
  <Notes>15</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21</vt:i4>
      </vt:variant>
    </vt:vector>
  </HeadingPairs>
  <TitlesOfParts>
    <vt:vector size="28" baseType="lpstr">
      <vt:lpstr>Arial</vt:lpstr>
      <vt:lpstr>Calibri</vt:lpstr>
      <vt:lpstr>Candara</vt:lpstr>
      <vt:lpstr>Helvetica</vt:lpstr>
      <vt:lpstr>Wingdings</vt:lpstr>
      <vt:lpstr>ヒラギノ角ゴ Pro W3</vt:lpstr>
      <vt:lpstr>LCI Eco Template</vt:lpstr>
      <vt:lpstr>En presentation av  Lions Clubs International</vt:lpstr>
      <vt:lpstr>PowerPoint-presentation</vt:lpstr>
      <vt:lpstr>PowerPoint-presentation</vt:lpstr>
      <vt:lpstr>Lions UPPGIFT</vt:lpstr>
      <vt:lpstr>Lions SYFTEN</vt:lpstr>
      <vt:lpstr>Våra kärnvärden</vt:lpstr>
      <vt:lpstr>Lions stöder ungdomar</vt:lpstr>
      <vt:lpstr>Kommunikationskanaler till klubbar och medlemmar</vt:lpstr>
      <vt:lpstr>PowerPoint-presentation</vt:lpstr>
      <vt:lpstr>Omfattningen av Lions insatser i dag</vt:lpstr>
      <vt:lpstr>Omfattningen av Lions insatser i dag</vt:lpstr>
      <vt:lpstr>Omfattningen av Lions insatser i dag</vt:lpstr>
      <vt:lpstr>Lions arbetar  för att stödja ungdomar.  Exempelvis genom värdegrundsprogrammet  Lions Quest –  TILLSAMMANS. </vt:lpstr>
      <vt:lpstr>Exempel på Lions Sveriges insatser - Turkiet</vt:lpstr>
      <vt:lpstr>”Water Means Life”</vt:lpstr>
      <vt:lpstr>Vår framtidsvision</vt:lpstr>
      <vt:lpstr>PowerPoint-presentation</vt:lpstr>
      <vt:lpstr>Lions Clubs Internationals partner</vt:lpstr>
      <vt:lpstr>Lions i Norden samarbetar</vt:lpstr>
      <vt:lpstr>Sammanfattning</vt:lpstr>
      <vt:lpstr>Tack!</vt:lpstr>
    </vt:vector>
  </TitlesOfParts>
  <Manager/>
  <Company>Lions Clubs International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Kim Heyne</dc:creator>
  <cp:keywords/>
  <dc:description/>
  <cp:lastModifiedBy>Lions Club</cp:lastModifiedBy>
  <cp:revision>261</cp:revision>
  <cp:lastPrinted>2016-09-21T18:38:48Z</cp:lastPrinted>
  <dcterms:created xsi:type="dcterms:W3CDTF">2011-03-29T14:17:54Z</dcterms:created>
  <dcterms:modified xsi:type="dcterms:W3CDTF">2018-08-02T06:23:34Z</dcterms:modified>
  <cp:category/>
</cp:coreProperties>
</file>